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24.xml" ContentType="application/vnd.openxmlformats-officedocument.presentationml.notesSlide+xml"/>
  <Override PartName="/ppt/tags/tag28.xml" ContentType="application/vnd.openxmlformats-officedocument.presentationml.tags+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26.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27.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28.xml" ContentType="application/vnd.openxmlformats-officedocument.presentationml.notesSlide+xml"/>
  <Override PartName="/ppt/tags/tag39.xml" ContentType="application/vnd.openxmlformats-officedocument.presentationml.tags+xml"/>
  <Override PartName="/ppt/notesSlides/notesSlide29.xml" ContentType="application/vnd.openxmlformats-officedocument.presentationml.notesSlide+xml"/>
  <Override PartName="/ppt/tags/tag40.xml" ContentType="application/vnd.openxmlformats-officedocument.presentationml.tags+xml"/>
  <Override PartName="/ppt/notesSlides/notesSlide30.xml" ContentType="application/vnd.openxmlformats-officedocument.presentationml.notesSlide+xml"/>
  <Override PartName="/ppt/tags/tag41.xml" ContentType="application/vnd.openxmlformats-officedocument.presentationml.tags+xml"/>
  <Override PartName="/ppt/notesSlides/notesSlide31.xml" ContentType="application/vnd.openxmlformats-officedocument.presentationml.notesSlide+xml"/>
  <Override PartName="/ppt/tags/tag42.xml" ContentType="application/vnd.openxmlformats-officedocument.presentationml.tags+xml"/>
  <Override PartName="/ppt/notesSlides/notesSlide32.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33.xml" ContentType="application/vnd.openxmlformats-officedocument.presentationml.notesSlide+xml"/>
  <Override PartName="/ppt/tags/tag46.xml" ContentType="application/vnd.openxmlformats-officedocument.presentationml.tags+xml"/>
  <Override PartName="/ppt/notesSlides/notesSlide34.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35.xml" ContentType="application/vnd.openxmlformats-officedocument.presentationml.notesSlide+xml"/>
  <Override PartName="/ppt/tags/tag49.xml" ContentType="application/vnd.openxmlformats-officedocument.presentationml.tags+xml"/>
  <Override PartName="/ppt/notesSlides/notesSlide36.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37.xml" ContentType="application/vnd.openxmlformats-officedocument.presentationml.notesSlide+xml"/>
  <Override PartName="/ppt/tags/tag53.xml" ContentType="application/vnd.openxmlformats-officedocument.presentationml.tags+xml"/>
  <Override PartName="/ppt/notesSlides/notesSlide38.xml" ContentType="application/vnd.openxmlformats-officedocument.presentationml.notesSlide+xml"/>
  <Override PartName="/ppt/tags/tag54.xml" ContentType="application/vnd.openxmlformats-officedocument.presentationml.tags+xml"/>
  <Override PartName="/ppt/notesSlides/notesSlide39.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notesSlides/notesSlide40.xml" ContentType="application/vnd.openxmlformats-officedocument.presentationml.notesSlide+xml"/>
  <Override PartName="/ppt/tags/tag57.xml" ContentType="application/vnd.openxmlformats-officedocument.presentationml.tags+xml"/>
  <Override PartName="/ppt/notesSlides/notesSlide41.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42.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handoutMasterIdLst>
    <p:handoutMasterId r:id="rId65"/>
  </p:handoutMasterIdLst>
  <p:sldIdLst>
    <p:sldId id="264" r:id="rId2"/>
    <p:sldId id="367" r:id="rId3"/>
    <p:sldId id="334" r:id="rId4"/>
    <p:sldId id="286" r:id="rId5"/>
    <p:sldId id="339" r:id="rId6"/>
    <p:sldId id="331" r:id="rId7"/>
    <p:sldId id="366" r:id="rId8"/>
    <p:sldId id="332" r:id="rId9"/>
    <p:sldId id="333" r:id="rId10"/>
    <p:sldId id="330" r:id="rId11"/>
    <p:sldId id="303" r:id="rId12"/>
    <p:sldId id="338" r:id="rId13"/>
    <p:sldId id="335" r:id="rId14"/>
    <p:sldId id="304" r:id="rId15"/>
    <p:sldId id="329" r:id="rId16"/>
    <p:sldId id="340" r:id="rId17"/>
    <p:sldId id="311" r:id="rId18"/>
    <p:sldId id="305" r:id="rId19"/>
    <p:sldId id="364" r:id="rId20"/>
    <p:sldId id="365" r:id="rId21"/>
    <p:sldId id="266" r:id="rId22"/>
    <p:sldId id="309" r:id="rId23"/>
    <p:sldId id="307" r:id="rId24"/>
    <p:sldId id="308" r:id="rId25"/>
    <p:sldId id="310" r:id="rId26"/>
    <p:sldId id="341" r:id="rId27"/>
    <p:sldId id="357" r:id="rId28"/>
    <p:sldId id="344" r:id="rId29"/>
    <p:sldId id="343" r:id="rId30"/>
    <p:sldId id="345" r:id="rId31"/>
    <p:sldId id="346" r:id="rId32"/>
    <p:sldId id="347" r:id="rId33"/>
    <p:sldId id="359" r:id="rId34"/>
    <p:sldId id="316" r:id="rId35"/>
    <p:sldId id="315" r:id="rId36"/>
    <p:sldId id="317" r:id="rId37"/>
    <p:sldId id="319" r:id="rId38"/>
    <p:sldId id="320" r:id="rId39"/>
    <p:sldId id="348" r:id="rId40"/>
    <p:sldId id="349" r:id="rId41"/>
    <p:sldId id="318" r:id="rId42"/>
    <p:sldId id="322" r:id="rId43"/>
    <p:sldId id="323" r:id="rId44"/>
    <p:sldId id="324" r:id="rId45"/>
    <p:sldId id="361" r:id="rId46"/>
    <p:sldId id="325" r:id="rId47"/>
    <p:sldId id="362" r:id="rId48"/>
    <p:sldId id="363" r:id="rId49"/>
    <p:sldId id="321" r:id="rId50"/>
    <p:sldId id="342" r:id="rId51"/>
    <p:sldId id="326" r:id="rId52"/>
    <p:sldId id="360" r:id="rId53"/>
    <p:sldId id="327" r:id="rId54"/>
    <p:sldId id="328" r:id="rId55"/>
    <p:sldId id="350" r:id="rId56"/>
    <p:sldId id="351" r:id="rId57"/>
    <p:sldId id="353" r:id="rId58"/>
    <p:sldId id="355" r:id="rId59"/>
    <p:sldId id="356" r:id="rId60"/>
    <p:sldId id="352" r:id="rId61"/>
    <p:sldId id="336" r:id="rId62"/>
    <p:sldId id="337" r:id="rId63"/>
  </p:sldIdLst>
  <p:sldSz cx="9144000" cy="5143500" type="screen16x9"/>
  <p:notesSz cx="6858000" cy="9945688"/>
  <p:custShowLst>
    <p:custShow name="Vortrag" id="0">
      <p:sldLst>
        <p:sld r:id="rId2"/>
        <p:sld r:id="rId16"/>
        <p:sld r:id="rId5"/>
        <p:sld r:id="rId12"/>
        <p:sld r:id="rId15"/>
        <p:sld r:id="rId18"/>
        <p:sld r:id="rId19"/>
        <p:sld r:id="rId22"/>
        <p:sld r:id="rId23"/>
        <p:sld r:id="rId24"/>
        <p:sld r:id="rId25"/>
        <p:sld r:id="rId26"/>
        <p:sld r:id="rId35"/>
        <p:sld r:id="rId36"/>
        <p:sld r:id="rId37"/>
        <p:sld r:id="rId38"/>
        <p:sld r:id="rId39"/>
        <p:sld r:id="rId42"/>
        <p:sld r:id="rId43"/>
        <p:sld r:id="rId44"/>
        <p:sld r:id="rId45"/>
        <p:sld r:id="rId47"/>
        <p:sld r:id="rId50"/>
        <p:sld r:id="rId52"/>
        <p:sld r:id="rId54"/>
        <p:sld r:id="rId55"/>
      </p:sldLst>
    </p:custShow>
    <p:custShow name="Ausdruck" id="1">
      <p:sldLst>
        <p:sld r:id="rId2"/>
        <p:sld r:id="rId16"/>
        <p:sld r:id="rId5"/>
        <p:sld r:id="rId12"/>
        <p:sld r:id="rId15"/>
        <p:sld r:id="rId18"/>
        <p:sld r:id="rId19"/>
        <p:sld r:id="rId22"/>
        <p:sld r:id="rId23"/>
        <p:sld r:id="rId24"/>
        <p:sld r:id="rId25"/>
        <p:sld r:id="rId26"/>
        <p:sld r:id="rId35"/>
        <p:sld r:id="rId36"/>
        <p:sld r:id="rId37"/>
        <p:sld r:id="rId38"/>
        <p:sld r:id="rId39"/>
        <p:sld r:id="rId42"/>
        <p:sld r:id="rId43"/>
        <p:sld r:id="rId44"/>
        <p:sld r:id="rId45"/>
        <p:sld r:id="rId47"/>
        <p:sld r:id="rId50"/>
        <p:sld r:id="rId52"/>
        <p:sld r:id="rId54"/>
        <p:sld r:id="rId55"/>
      </p:sldLst>
    </p:custShow>
  </p:custShowLst>
  <p:custDataLst>
    <p:tags r:id="rId66"/>
  </p:custDataLst>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tte" initials="M" lastIdx="3" clrIdx="0">
    <p:extLst>
      <p:ext uri="{19B8F6BF-5375-455C-9EA6-DF929625EA0E}">
        <p15:presenceInfo xmlns:p15="http://schemas.microsoft.com/office/powerpoint/2012/main" userId="Mett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9B479"/>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08" autoAdjust="0"/>
    <p:restoredTop sz="94183" autoAdjust="0"/>
  </p:normalViewPr>
  <p:slideViewPr>
    <p:cSldViewPr>
      <p:cViewPr varScale="1">
        <p:scale>
          <a:sx n="137" d="100"/>
          <a:sy n="137" d="100"/>
        </p:scale>
        <p:origin x="888" y="12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96888"/>
          </a:xfrm>
          <a:prstGeom prst="rect">
            <a:avLst/>
          </a:prstGeom>
        </p:spPr>
        <p:txBody>
          <a:bodyPr vert="horz" lIns="91440" tIns="45720" rIns="91440" bIns="45720" rtlCol="0"/>
          <a:lstStyle>
            <a:lvl1pPr algn="r">
              <a:defRPr sz="1200"/>
            </a:lvl1pPr>
          </a:lstStyle>
          <a:p>
            <a:fld id="{F517EE0F-C4D0-4DA0-BAD1-9517DCD19A47}" type="datetimeFigureOut">
              <a:rPr lang="de-DE" smtClean="0"/>
              <a:t>22.07.2020</a:t>
            </a:fld>
            <a:endParaRPr lang="de-DE"/>
          </a:p>
        </p:txBody>
      </p:sp>
      <p:sp>
        <p:nvSpPr>
          <p:cNvPr id="4" name="Fußzeilenplatzhalter 3"/>
          <p:cNvSpPr>
            <a:spLocks noGrp="1"/>
          </p:cNvSpPr>
          <p:nvPr>
            <p:ph type="ftr" sz="quarter" idx="2"/>
          </p:nvPr>
        </p:nvSpPr>
        <p:spPr>
          <a:xfrm>
            <a:off x="0" y="9447213"/>
            <a:ext cx="2971800" cy="4968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9447213"/>
            <a:ext cx="2971800" cy="496887"/>
          </a:xfrm>
          <a:prstGeom prst="rect">
            <a:avLst/>
          </a:prstGeom>
        </p:spPr>
        <p:txBody>
          <a:bodyPr vert="horz" lIns="91440" tIns="45720" rIns="91440" bIns="45720" rtlCol="0" anchor="b"/>
          <a:lstStyle>
            <a:lvl1pPr algn="r">
              <a:defRPr sz="1200"/>
            </a:lvl1pPr>
          </a:lstStyle>
          <a:p>
            <a:fld id="{9DC53FAD-C1A7-4159-AB67-B26CEBB84448}" type="slidenum">
              <a:rPr lang="de-DE" smtClean="0"/>
              <a:t>‹Nr.›</a:t>
            </a:fld>
            <a:endParaRPr lang="de-DE"/>
          </a:p>
        </p:txBody>
      </p:sp>
    </p:spTree>
    <p:extLst>
      <p:ext uri="{BB962C8B-B14F-4D97-AF65-F5344CB8AC3E}">
        <p14:creationId xmlns:p14="http://schemas.microsoft.com/office/powerpoint/2010/main" val="30883743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96888"/>
          </a:xfrm>
          <a:prstGeom prst="rect">
            <a:avLst/>
          </a:prstGeom>
        </p:spPr>
        <p:txBody>
          <a:bodyPr vert="horz" lIns="91440" tIns="45720" rIns="91440" bIns="45720" rtlCol="0"/>
          <a:lstStyle>
            <a:lvl1pPr algn="r">
              <a:defRPr sz="1200"/>
            </a:lvl1pPr>
          </a:lstStyle>
          <a:p>
            <a:fld id="{7210FD4A-E106-468B-8998-864CE3E5E9F9}" type="datetimeFigureOut">
              <a:rPr lang="de-DE" smtClean="0"/>
              <a:t>22.07.2020</a:t>
            </a:fld>
            <a:endParaRPr lang="de-DE"/>
          </a:p>
        </p:txBody>
      </p:sp>
      <p:sp>
        <p:nvSpPr>
          <p:cNvPr id="4" name="Folienbildplatzhalter 3"/>
          <p:cNvSpPr>
            <a:spLocks noGrp="1" noRot="1" noChangeAspect="1"/>
          </p:cNvSpPr>
          <p:nvPr>
            <p:ph type="sldImg" idx="2"/>
          </p:nvPr>
        </p:nvSpPr>
        <p:spPr>
          <a:xfrm>
            <a:off x="114300" y="746125"/>
            <a:ext cx="6629400" cy="3729038"/>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724400"/>
            <a:ext cx="5486400" cy="4475163"/>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47213"/>
            <a:ext cx="2971800" cy="4968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9447213"/>
            <a:ext cx="2971800" cy="496887"/>
          </a:xfrm>
          <a:prstGeom prst="rect">
            <a:avLst/>
          </a:prstGeom>
        </p:spPr>
        <p:txBody>
          <a:bodyPr vert="horz" lIns="91440" tIns="45720" rIns="91440" bIns="45720" rtlCol="0" anchor="b"/>
          <a:lstStyle>
            <a:lvl1pPr algn="r">
              <a:defRPr sz="1200"/>
            </a:lvl1pPr>
          </a:lstStyle>
          <a:p>
            <a:fld id="{FEEB2E96-09BE-47FA-B873-21060A781A69}" type="slidenum">
              <a:rPr lang="de-DE" smtClean="0"/>
              <a:t>‹Nr.›</a:t>
            </a:fld>
            <a:endParaRPr lang="de-DE"/>
          </a:p>
        </p:txBody>
      </p:sp>
    </p:spTree>
    <p:extLst>
      <p:ext uri="{BB962C8B-B14F-4D97-AF65-F5344CB8AC3E}">
        <p14:creationId xmlns:p14="http://schemas.microsoft.com/office/powerpoint/2010/main" val="76278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EEB2E96-09BE-47FA-B873-21060A781A69}" type="slidenum">
              <a:rPr lang="de-DE" smtClean="0"/>
              <a:t>1</a:t>
            </a:fld>
            <a:endParaRPr lang="de-DE"/>
          </a:p>
        </p:txBody>
      </p:sp>
    </p:spTree>
    <p:extLst>
      <p:ext uri="{BB962C8B-B14F-4D97-AF65-F5344CB8AC3E}">
        <p14:creationId xmlns:p14="http://schemas.microsoft.com/office/powerpoint/2010/main" val="1797381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Hinweis: Abgebildet ist hier noch der ältere </a:t>
            </a:r>
            <a:r>
              <a:rPr lang="de-DE" dirty="0" err="1"/>
              <a:t>Podestleitertyp</a:t>
            </a:r>
            <a:r>
              <a:rPr lang="de-DE" baseline="0" dirty="0"/>
              <a:t>. Neue Plattformleiter (Maßnahme 1) ist wesentlich leichter/handlicher. Evtl. Zuhörermeldungen, niemand würde einzelne Kehlbalken mit dem Kran montieren. -&gt; Wind aus den Segeln nehmen: Da kommt noch was! Für Mitarbeiter stellt die hier gezeigte Einzelmontage die geringste Anstrengung dar.</a:t>
            </a:r>
            <a:endParaRPr lang="de-DE" dirty="0"/>
          </a:p>
        </p:txBody>
      </p:sp>
      <p:sp>
        <p:nvSpPr>
          <p:cNvPr id="4" name="Foliennummernplatzhalter 3"/>
          <p:cNvSpPr>
            <a:spLocks noGrp="1"/>
          </p:cNvSpPr>
          <p:nvPr>
            <p:ph type="sldNum" sz="quarter" idx="10"/>
          </p:nvPr>
        </p:nvSpPr>
        <p:spPr/>
        <p:txBody>
          <a:bodyPr/>
          <a:lstStyle/>
          <a:p>
            <a:fld id="{FEEB2E96-09BE-47FA-B873-21060A781A69}" type="slidenum">
              <a:rPr lang="de-DE" smtClean="0"/>
              <a:t>10</a:t>
            </a:fld>
            <a:endParaRPr lang="de-DE"/>
          </a:p>
        </p:txBody>
      </p:sp>
    </p:spTree>
    <p:extLst>
      <p:ext uri="{BB962C8B-B14F-4D97-AF65-F5344CB8AC3E}">
        <p14:creationId xmlns:p14="http://schemas.microsoft.com/office/powerpoint/2010/main" val="1811246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Gewicht auf Leitern</a:t>
            </a:r>
            <a:r>
              <a:rPr lang="de-DE" baseline="0" dirty="0"/>
              <a:t> </a:t>
            </a:r>
            <a:r>
              <a:rPr lang="de-DE" dirty="0"/>
              <a:t>mitgeführten Materials bzw. Werkzeugs darf 10 kg nicht überschreiten.</a:t>
            </a:r>
            <a:r>
              <a:rPr lang="de-DE" baseline="0" dirty="0"/>
              <a:t> § 7 DGUV V 38 (früher BGV C 22) Bauarbeiten</a:t>
            </a:r>
            <a:endParaRPr lang="de-DE" dirty="0"/>
          </a:p>
        </p:txBody>
      </p:sp>
      <p:sp>
        <p:nvSpPr>
          <p:cNvPr id="4" name="Foliennummernplatzhalter 3"/>
          <p:cNvSpPr>
            <a:spLocks noGrp="1"/>
          </p:cNvSpPr>
          <p:nvPr>
            <p:ph type="sldNum" sz="quarter" idx="10"/>
          </p:nvPr>
        </p:nvSpPr>
        <p:spPr/>
        <p:txBody>
          <a:bodyPr/>
          <a:lstStyle/>
          <a:p>
            <a:fld id="{FEEB2E96-09BE-47FA-B873-21060A781A69}" type="slidenum">
              <a:rPr lang="de-DE" smtClean="0"/>
              <a:t>11</a:t>
            </a:fld>
            <a:endParaRPr lang="de-DE"/>
          </a:p>
        </p:txBody>
      </p:sp>
    </p:spTree>
    <p:extLst>
      <p:ext uri="{BB962C8B-B14F-4D97-AF65-F5344CB8AC3E}">
        <p14:creationId xmlns:p14="http://schemas.microsoft.com/office/powerpoint/2010/main" val="3855946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Letzter Kehlbalken muss vorsichtig durch verbleibende Öffnung dirigiert werden. </a:t>
            </a:r>
          </a:p>
        </p:txBody>
      </p:sp>
      <p:sp>
        <p:nvSpPr>
          <p:cNvPr id="4" name="Foliennummernplatzhalter 3"/>
          <p:cNvSpPr>
            <a:spLocks noGrp="1"/>
          </p:cNvSpPr>
          <p:nvPr>
            <p:ph type="sldNum" sz="quarter" idx="10"/>
          </p:nvPr>
        </p:nvSpPr>
        <p:spPr/>
        <p:txBody>
          <a:bodyPr/>
          <a:lstStyle/>
          <a:p>
            <a:fld id="{FEEB2E96-09BE-47FA-B873-21060A781A69}" type="slidenum">
              <a:rPr lang="de-DE" smtClean="0"/>
              <a:t>12</a:t>
            </a:fld>
            <a:endParaRPr lang="de-DE"/>
          </a:p>
        </p:txBody>
      </p:sp>
    </p:spTree>
    <p:extLst>
      <p:ext uri="{BB962C8B-B14F-4D97-AF65-F5344CB8AC3E}">
        <p14:creationId xmlns:p14="http://schemas.microsoft.com/office/powerpoint/2010/main" val="3855946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Für viele sicher ungewohnt – aber von</a:t>
            </a:r>
            <a:r>
              <a:rPr lang="de-DE" baseline="0" dirty="0"/>
              <a:t> namhaften Firmen praktiziert.</a:t>
            </a:r>
            <a:endParaRPr lang="de-DE" dirty="0"/>
          </a:p>
        </p:txBody>
      </p:sp>
      <p:sp>
        <p:nvSpPr>
          <p:cNvPr id="4" name="Foliennummernplatzhalter 3"/>
          <p:cNvSpPr>
            <a:spLocks noGrp="1"/>
          </p:cNvSpPr>
          <p:nvPr>
            <p:ph type="sldNum" sz="quarter" idx="10"/>
          </p:nvPr>
        </p:nvSpPr>
        <p:spPr/>
        <p:txBody>
          <a:bodyPr/>
          <a:lstStyle/>
          <a:p>
            <a:fld id="{FEEB2E96-09BE-47FA-B873-21060A781A69}" type="slidenum">
              <a:rPr lang="de-DE" smtClean="0"/>
              <a:t>14</a:t>
            </a:fld>
            <a:endParaRPr lang="de-DE"/>
          </a:p>
        </p:txBody>
      </p:sp>
    </p:spTree>
    <p:extLst>
      <p:ext uri="{BB962C8B-B14F-4D97-AF65-F5344CB8AC3E}">
        <p14:creationId xmlns:p14="http://schemas.microsoft.com/office/powerpoint/2010/main" val="1408767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Wahrscheinlich</a:t>
            </a:r>
            <a:r>
              <a:rPr lang="de-DE" baseline="0" dirty="0"/>
              <a:t> noch nie so gesehen: Je mehr Laufmeter Absturzkante vorhanden sind, desto größer ist das Absturzrisiko. Klar: 1000 mal ist nichts passiert! Aber, wenn alle Zimmerer so arbeiten, ist es eine Frage der Wahrscheinlichkeit, wie oft irgendwo in Deutschland ein Zimmerer bei dieser Tätigkeit abstürzt.</a:t>
            </a:r>
            <a:endParaRPr lang="de-DE" dirty="0"/>
          </a:p>
        </p:txBody>
      </p:sp>
      <p:sp>
        <p:nvSpPr>
          <p:cNvPr id="4" name="Foliennummernplatzhalter 3"/>
          <p:cNvSpPr>
            <a:spLocks noGrp="1"/>
          </p:cNvSpPr>
          <p:nvPr>
            <p:ph type="sldNum" sz="quarter" idx="10"/>
          </p:nvPr>
        </p:nvSpPr>
        <p:spPr/>
        <p:txBody>
          <a:bodyPr/>
          <a:lstStyle/>
          <a:p>
            <a:fld id="{FEEB2E96-09BE-47FA-B873-21060A781A69}" type="slidenum">
              <a:rPr lang="de-DE" smtClean="0"/>
              <a:t>15</a:t>
            </a:fld>
            <a:endParaRPr lang="de-DE"/>
          </a:p>
        </p:txBody>
      </p:sp>
    </p:spTree>
    <p:extLst>
      <p:ext uri="{BB962C8B-B14F-4D97-AF65-F5344CB8AC3E}">
        <p14:creationId xmlns:p14="http://schemas.microsoft.com/office/powerpoint/2010/main" val="391702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Gefahr, dass er einen Schritt</a:t>
            </a:r>
            <a:r>
              <a:rPr lang="de-DE" baseline="0" dirty="0"/>
              <a:t> zu weit geht!</a:t>
            </a:r>
            <a:endParaRPr lang="de-DE" dirty="0"/>
          </a:p>
        </p:txBody>
      </p:sp>
      <p:sp>
        <p:nvSpPr>
          <p:cNvPr id="4" name="Foliennummernplatzhalter 3"/>
          <p:cNvSpPr>
            <a:spLocks noGrp="1"/>
          </p:cNvSpPr>
          <p:nvPr>
            <p:ph type="sldNum" sz="quarter" idx="10"/>
          </p:nvPr>
        </p:nvSpPr>
        <p:spPr/>
        <p:txBody>
          <a:bodyPr/>
          <a:lstStyle/>
          <a:p>
            <a:fld id="{FEEB2E96-09BE-47FA-B873-21060A781A69}" type="slidenum">
              <a:rPr lang="de-DE" smtClean="0"/>
              <a:t>16</a:t>
            </a:fld>
            <a:endParaRPr lang="de-DE"/>
          </a:p>
        </p:txBody>
      </p:sp>
    </p:spTree>
    <p:extLst>
      <p:ext uri="{BB962C8B-B14F-4D97-AF65-F5344CB8AC3E}">
        <p14:creationId xmlns:p14="http://schemas.microsoft.com/office/powerpoint/2010/main" val="391702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Ein Ladekran ist eine große Investition für eine Zimmerei. Für nur einen geringen Aufpreis (zzt.: 1000,- €) gibt es diese Ausstattung,</a:t>
            </a:r>
            <a:r>
              <a:rPr lang="de-DE" baseline="0" dirty="0"/>
              <a:t> mit der sich sonst schwierig oder gar nicht zu sichernde Arbeitsplätze flexibel sichern lassen. Auch, wenn es sich hierbei um eine technische Innovation handelt, zählt diese Maßnahme im Sinne der Maßnahmenhierarchie T-O-P nicht zur Technik, sondern zur PSA! Wären andere, höherrangige Maßnahmen möglich, müsste diesen der Vorzug gegeben werden. </a:t>
            </a:r>
            <a:r>
              <a:rPr lang="de-DE" dirty="0"/>
              <a:t>Bei Internetzugang des Präsentationsrechners kann über den Link unten  zur Seite der D (</a:t>
            </a:r>
            <a:r>
              <a:rPr lang="de-DE" dirty="0" err="1"/>
              <a:t>eutschland</a:t>
            </a:r>
            <a:r>
              <a:rPr lang="de-DE" dirty="0"/>
              <a:t>) – A (</a:t>
            </a:r>
            <a:r>
              <a:rPr lang="de-DE" dirty="0" err="1"/>
              <a:t>ustria</a:t>
            </a:r>
            <a:r>
              <a:rPr lang="de-DE" dirty="0"/>
              <a:t>) – CH (Schweiz) – S (</a:t>
            </a:r>
            <a:r>
              <a:rPr lang="de-DE" dirty="0" err="1"/>
              <a:t>üdtirol</a:t>
            </a:r>
            <a:r>
              <a:rPr lang="de-DE" dirty="0"/>
              <a:t>) – Arbeitsgruppe mit Infos zum Kran als Anschlagpunkt und vielen weiteren Themen gewechselt werden.</a:t>
            </a:r>
          </a:p>
          <a:p>
            <a:endParaRPr lang="de-DE" dirty="0"/>
          </a:p>
        </p:txBody>
      </p:sp>
      <p:sp>
        <p:nvSpPr>
          <p:cNvPr id="4" name="Foliennummernplatzhalter 3"/>
          <p:cNvSpPr>
            <a:spLocks noGrp="1"/>
          </p:cNvSpPr>
          <p:nvPr>
            <p:ph type="sldNum" sz="quarter" idx="10"/>
          </p:nvPr>
        </p:nvSpPr>
        <p:spPr/>
        <p:txBody>
          <a:bodyPr/>
          <a:lstStyle/>
          <a:p>
            <a:fld id="{FEEB2E96-09BE-47FA-B873-21060A781A69}" type="slidenum">
              <a:rPr lang="de-DE" smtClean="0"/>
              <a:t>17</a:t>
            </a:fld>
            <a:endParaRPr lang="de-DE"/>
          </a:p>
        </p:txBody>
      </p:sp>
    </p:spTree>
    <p:extLst>
      <p:ext uri="{BB962C8B-B14F-4D97-AF65-F5344CB8AC3E}">
        <p14:creationId xmlns:p14="http://schemas.microsoft.com/office/powerpoint/2010/main" val="1191012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BG-Infos ist der Anschlagwinkel zur Lotrechten definiert. Wir Zimmerer denken aber eher in Dachneigungen. Deshalb</a:t>
            </a:r>
            <a:r>
              <a:rPr lang="de-DE" baseline="0" dirty="0"/>
              <a:t> ist der Anschlagwinkel hier zur Waagerechten definiert. </a:t>
            </a:r>
          </a:p>
          <a:p>
            <a:r>
              <a:rPr lang="de-DE" baseline="0" dirty="0"/>
              <a:t>Hier könnte der Einwand kommen, dass </a:t>
            </a:r>
            <a:r>
              <a:rPr lang="de-DE" sz="1200" kern="1200" dirty="0">
                <a:solidFill>
                  <a:schemeClr val="tx1"/>
                </a:solidFill>
                <a:effectLst/>
                <a:latin typeface="+mn-lt"/>
                <a:ea typeface="+mn-ea"/>
                <a:cs typeface="+mn-cs"/>
              </a:rPr>
              <a:t>bei der Verwendung </a:t>
            </a:r>
            <a:r>
              <a:rPr lang="de-DE" sz="1200" kern="1200" dirty="0" err="1">
                <a:solidFill>
                  <a:schemeClr val="tx1"/>
                </a:solidFill>
                <a:effectLst/>
                <a:latin typeface="+mn-lt"/>
                <a:ea typeface="+mn-ea"/>
                <a:cs typeface="+mn-cs"/>
              </a:rPr>
              <a:t>mehrsträngiger</a:t>
            </a:r>
            <a:r>
              <a:rPr lang="de-DE" sz="1200" kern="1200" dirty="0">
                <a:solidFill>
                  <a:schemeClr val="tx1"/>
                </a:solidFill>
                <a:effectLst/>
                <a:latin typeface="+mn-lt"/>
                <a:ea typeface="+mn-ea"/>
                <a:cs typeface="+mn-cs"/>
              </a:rPr>
              <a:t> Gehänge nur zwei Stränge als tragend angenommen werden dürfen, wenn keine Ausgleichseinrichtungen vorhanden sind (u.a.: </a:t>
            </a:r>
            <a:r>
              <a:rPr lang="de-DE" dirty="0"/>
              <a:t>DGUV Regel 101-601)</a:t>
            </a:r>
            <a:r>
              <a:rPr lang="de-DE" sz="1200" kern="1200" dirty="0">
                <a:solidFill>
                  <a:schemeClr val="tx1"/>
                </a:solidFill>
                <a:effectLst/>
                <a:latin typeface="+mn-lt"/>
                <a:ea typeface="+mn-ea"/>
                <a:cs typeface="+mn-cs"/>
              </a:rPr>
              <a:t>. Das hier gezeigte Deckenelement ist aber relativ biegeweich, so dass von einer gleichmäßigen Belastung aller vier Stränge auszugehen ist.</a:t>
            </a:r>
          </a:p>
          <a:p>
            <a:endParaRPr lang="de-DE" dirty="0"/>
          </a:p>
        </p:txBody>
      </p:sp>
      <p:sp>
        <p:nvSpPr>
          <p:cNvPr id="4" name="Foliennummernplatzhalter 3"/>
          <p:cNvSpPr>
            <a:spLocks noGrp="1"/>
          </p:cNvSpPr>
          <p:nvPr>
            <p:ph type="sldNum" sz="quarter" idx="10"/>
          </p:nvPr>
        </p:nvSpPr>
        <p:spPr/>
        <p:txBody>
          <a:bodyPr/>
          <a:lstStyle/>
          <a:p>
            <a:fld id="{FEEB2E96-09BE-47FA-B873-21060A781A69}" type="slidenum">
              <a:rPr lang="de-DE" smtClean="0"/>
              <a:t>18</a:t>
            </a:fld>
            <a:endParaRPr lang="de-DE"/>
          </a:p>
        </p:txBody>
      </p:sp>
    </p:spTree>
    <p:extLst>
      <p:ext uri="{BB962C8B-B14F-4D97-AF65-F5344CB8AC3E}">
        <p14:creationId xmlns:p14="http://schemas.microsoft.com/office/powerpoint/2010/main" val="827509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Ein Hinweis auf die Problematik beim Anschlagen mit mehreren Strängen ist an dieser Stelle durchaus sinnvoll, da diese Gefahr wahrscheinlich vielen Zimmerern gar nicht bewusst ist! </a:t>
            </a:r>
          </a:p>
          <a:p>
            <a:endParaRPr lang="de-DE" dirty="0"/>
          </a:p>
        </p:txBody>
      </p:sp>
      <p:sp>
        <p:nvSpPr>
          <p:cNvPr id="4" name="Foliennummernplatzhalter 3"/>
          <p:cNvSpPr>
            <a:spLocks noGrp="1"/>
          </p:cNvSpPr>
          <p:nvPr>
            <p:ph type="sldNum" sz="quarter" idx="10"/>
          </p:nvPr>
        </p:nvSpPr>
        <p:spPr/>
        <p:txBody>
          <a:bodyPr/>
          <a:lstStyle/>
          <a:p>
            <a:fld id="{FEEB2E96-09BE-47FA-B873-21060A781A69}" type="slidenum">
              <a:rPr lang="de-DE" smtClean="0"/>
              <a:t>19</a:t>
            </a:fld>
            <a:endParaRPr lang="de-DE"/>
          </a:p>
        </p:txBody>
      </p:sp>
    </p:spTree>
    <p:extLst>
      <p:ext uri="{BB962C8B-B14F-4D97-AF65-F5344CB8AC3E}">
        <p14:creationId xmlns:p14="http://schemas.microsoft.com/office/powerpoint/2010/main" val="2207910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Bei Zimmerern kaum bekannt! </a:t>
            </a:r>
          </a:p>
          <a:p>
            <a:endParaRPr lang="de-DE" dirty="0"/>
          </a:p>
        </p:txBody>
      </p:sp>
      <p:sp>
        <p:nvSpPr>
          <p:cNvPr id="4" name="Foliennummernplatzhalter 3"/>
          <p:cNvSpPr>
            <a:spLocks noGrp="1"/>
          </p:cNvSpPr>
          <p:nvPr>
            <p:ph type="sldNum" sz="quarter" idx="10"/>
          </p:nvPr>
        </p:nvSpPr>
        <p:spPr/>
        <p:txBody>
          <a:bodyPr/>
          <a:lstStyle/>
          <a:p>
            <a:fld id="{FEEB2E96-09BE-47FA-B873-21060A781A69}" type="slidenum">
              <a:rPr lang="de-DE" smtClean="0"/>
              <a:t>20</a:t>
            </a:fld>
            <a:endParaRPr lang="de-DE"/>
          </a:p>
        </p:txBody>
      </p:sp>
    </p:spTree>
    <p:extLst>
      <p:ext uri="{BB962C8B-B14F-4D97-AF65-F5344CB8AC3E}">
        <p14:creationId xmlns:p14="http://schemas.microsoft.com/office/powerpoint/2010/main" val="1508760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Sehr geehrte Damen und Herren Multiplikatoren, die diesen Vortrag halten möchten:</a:t>
            </a:r>
            <a:r>
              <a:rPr lang="de-DE" baseline="0" dirty="0"/>
              <a:t> Sie sollten den Vortrag unbedingt ein- bis zweimal allein oder vor kleinem, vertrauten Publikum halten, um die Steuerung und die Seitenwechsel zu verinnerlichen. Über „Ansicht, Folienmaster“ können Sie in der Fußzeile Ihren Tagungsort eintragen. Zu vielen Folien finden Sie in den Notizen weitere Anmerkungen. </a:t>
            </a:r>
            <a:br>
              <a:rPr lang="de-DE" b="1" baseline="0" dirty="0"/>
            </a:br>
            <a:r>
              <a:rPr lang="de-DE" baseline="0"/>
              <a:t>Änderungswünsche</a:t>
            </a:r>
            <a:r>
              <a:rPr lang="de-DE" baseline="0" dirty="0"/>
              <a:t>, Kommentare oder Kritik an: em@bubiza</a:t>
            </a:r>
            <a:r>
              <a:rPr lang="de-DE" baseline="0"/>
              <a:t>.de </a:t>
            </a:r>
            <a:endParaRPr lang="de-DE" dirty="0"/>
          </a:p>
        </p:txBody>
      </p:sp>
      <p:sp>
        <p:nvSpPr>
          <p:cNvPr id="4" name="Foliennummernplatzhalter 3"/>
          <p:cNvSpPr>
            <a:spLocks noGrp="1"/>
          </p:cNvSpPr>
          <p:nvPr>
            <p:ph type="sldNum" sz="quarter" idx="10"/>
          </p:nvPr>
        </p:nvSpPr>
        <p:spPr/>
        <p:txBody>
          <a:bodyPr/>
          <a:lstStyle/>
          <a:p>
            <a:fld id="{FEEB2E96-09BE-47FA-B873-21060A781A69}" type="slidenum">
              <a:rPr lang="de-DE" smtClean="0"/>
              <a:t>2</a:t>
            </a:fld>
            <a:endParaRPr lang="de-DE"/>
          </a:p>
        </p:txBody>
      </p:sp>
    </p:spTree>
    <p:extLst>
      <p:ext uri="{BB962C8B-B14F-4D97-AF65-F5344CB8AC3E}">
        <p14:creationId xmlns:p14="http://schemas.microsoft.com/office/powerpoint/2010/main" val="3487766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Selbst wenn der</a:t>
            </a:r>
            <a:r>
              <a:rPr lang="de-DE" baseline="0" dirty="0"/>
              <a:t> Mindestanschlagwinkel von 30° eingehalten würde, wäre diese Anschlagart noch kritisch, da die Bänder Druck auf die Beplankung ausüben. Es könnte zur Beschädigung der OSB-Platten kommen. Möglichkeit: Kleine Bereiche bei Anschlagpunkten aussparen und erst nach Montage fertig beplanken.</a:t>
            </a:r>
            <a:endParaRPr lang="de-DE" dirty="0"/>
          </a:p>
        </p:txBody>
      </p:sp>
      <p:sp>
        <p:nvSpPr>
          <p:cNvPr id="4" name="Foliennummernplatzhalter 3"/>
          <p:cNvSpPr>
            <a:spLocks noGrp="1"/>
          </p:cNvSpPr>
          <p:nvPr>
            <p:ph type="sldNum" sz="quarter" idx="10"/>
          </p:nvPr>
        </p:nvSpPr>
        <p:spPr/>
        <p:txBody>
          <a:bodyPr/>
          <a:lstStyle/>
          <a:p>
            <a:fld id="{FEEB2E96-09BE-47FA-B873-21060A781A69}" type="slidenum">
              <a:rPr lang="de-DE" smtClean="0"/>
              <a:t>21</a:t>
            </a:fld>
            <a:endParaRPr lang="de-DE"/>
          </a:p>
        </p:txBody>
      </p:sp>
    </p:spTree>
    <p:extLst>
      <p:ext uri="{BB962C8B-B14F-4D97-AF65-F5344CB8AC3E}">
        <p14:creationId xmlns:p14="http://schemas.microsoft.com/office/powerpoint/2010/main" val="2279044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solidFill>
                  <a:srgbClr val="FF0000"/>
                </a:solidFill>
              </a:rPr>
              <a:t>Nebenbei sollte auf die Bedeutung ausreichender Lüftung in der Rohbauphase hingewiesen werden. Seminarteilnehmer berichteten von Fällen, in denen nicht gelüftet wurde und es dadurch zu erheblichem Schimmelbefall der Beplankung kam. Solch ein Missgeschick sollte nicht als Argument dienen, die Kehlbalkenlage lieber offen zu lassen. Lieber den Bauherrn auf die richtige Lüftung hinweisen!</a:t>
            </a:r>
          </a:p>
        </p:txBody>
      </p:sp>
      <p:sp>
        <p:nvSpPr>
          <p:cNvPr id="4" name="Foliennummernplatzhalter 3"/>
          <p:cNvSpPr>
            <a:spLocks noGrp="1"/>
          </p:cNvSpPr>
          <p:nvPr>
            <p:ph type="sldNum" sz="quarter" idx="10"/>
          </p:nvPr>
        </p:nvSpPr>
        <p:spPr/>
        <p:txBody>
          <a:bodyPr/>
          <a:lstStyle/>
          <a:p>
            <a:fld id="{FEEB2E96-09BE-47FA-B873-21060A781A69}" type="slidenum">
              <a:rPr lang="de-DE" smtClean="0"/>
              <a:t>23</a:t>
            </a:fld>
            <a:endParaRPr lang="de-DE"/>
          </a:p>
        </p:txBody>
      </p:sp>
    </p:spTree>
    <p:extLst>
      <p:ext uri="{BB962C8B-B14F-4D97-AF65-F5344CB8AC3E}">
        <p14:creationId xmlns:p14="http://schemas.microsoft.com/office/powerpoint/2010/main" val="20441621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Hier könnte das Argument kommen, dass für aussteifende Deckentafeln versetzte Stöße erforderlich wären. </a:t>
            </a:r>
            <a:r>
              <a:rPr lang="de-DE" sz="1200" kern="1200" dirty="0">
                <a:solidFill>
                  <a:schemeClr val="tx1"/>
                </a:solidFill>
                <a:effectLst/>
                <a:latin typeface="+mn-lt"/>
                <a:ea typeface="+mn-ea"/>
                <a:cs typeface="+mn-cs"/>
              </a:rPr>
              <a:t>In „bauen mit Holz“ 12/2018 ist ein Artikel von </a:t>
            </a:r>
            <a:r>
              <a:rPr lang="de-DE" sz="1200" kern="1200" dirty="0" err="1">
                <a:solidFill>
                  <a:schemeClr val="tx1"/>
                </a:solidFill>
                <a:effectLst/>
                <a:latin typeface="+mn-lt"/>
                <a:ea typeface="+mn-ea"/>
                <a:cs typeface="+mn-cs"/>
              </a:rPr>
              <a:t>Colling</a:t>
            </a:r>
            <a:r>
              <a:rPr lang="de-DE" sz="1200" kern="1200" dirty="0">
                <a:solidFill>
                  <a:schemeClr val="tx1"/>
                </a:solidFill>
                <a:effectLst/>
                <a:latin typeface="+mn-lt"/>
                <a:ea typeface="+mn-ea"/>
                <a:cs typeface="+mn-cs"/>
              </a:rPr>
              <a:t>, Kessel u. a. zur Bemessung aussteifender Deckentafeln, in dem die lange ersehnten Sätze stehen: „Eine versetzte Anordnung der Platten ist nicht mehr erforderlich, was die Vorfertigung von Deckenelementen deutlich erleichtert! Auch eine Verlegung der Platten parallel zu den Deckenbalken wirkt sich günstig aus.“</a:t>
            </a:r>
          </a:p>
          <a:p>
            <a:r>
              <a:rPr lang="de-DE" dirty="0"/>
              <a:t> In manchen Regionen ist es traditionell üblich, die </a:t>
            </a:r>
            <a:r>
              <a:rPr lang="de-DE" baseline="0" dirty="0"/>
              <a:t>Mittelpfetten über den </a:t>
            </a:r>
            <a:r>
              <a:rPr lang="de-DE" dirty="0"/>
              <a:t>Kehlbalken</a:t>
            </a:r>
            <a:r>
              <a:rPr lang="de-DE" baseline="0" dirty="0"/>
              <a:t> zu platzieren. Diese Variante eignet sich nicht so gut für eine Vorelementierung. Zimmerer in diesen Regionen könnten sich bei den Statikern für einfacher zu montierende Systeme aussprechen. </a:t>
            </a:r>
            <a:endParaRPr lang="de-DE" dirty="0"/>
          </a:p>
        </p:txBody>
      </p:sp>
      <p:sp>
        <p:nvSpPr>
          <p:cNvPr id="4" name="Foliennummernplatzhalter 3"/>
          <p:cNvSpPr>
            <a:spLocks noGrp="1"/>
          </p:cNvSpPr>
          <p:nvPr>
            <p:ph type="sldNum" sz="quarter" idx="10"/>
          </p:nvPr>
        </p:nvSpPr>
        <p:spPr/>
        <p:txBody>
          <a:bodyPr/>
          <a:lstStyle/>
          <a:p>
            <a:fld id="{FEEB2E96-09BE-47FA-B873-21060A781A69}" type="slidenum">
              <a:rPr lang="de-DE" smtClean="0"/>
              <a:t>24</a:t>
            </a:fld>
            <a:endParaRPr lang="de-DE"/>
          </a:p>
        </p:txBody>
      </p:sp>
    </p:spTree>
    <p:extLst>
      <p:ext uri="{BB962C8B-B14F-4D97-AF65-F5344CB8AC3E}">
        <p14:creationId xmlns:p14="http://schemas.microsoft.com/office/powerpoint/2010/main" val="3819248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Bei steileren Dachneigungen sollten die Sparren etwas flacher angeschlagen werden. Dann kann das Paket mit der </a:t>
            </a:r>
            <a:r>
              <a:rPr lang="de-DE" sz="1200" kern="1200" dirty="0" err="1">
                <a:solidFill>
                  <a:schemeClr val="tx1"/>
                </a:solidFill>
                <a:effectLst/>
                <a:latin typeface="+mn-lt"/>
                <a:ea typeface="+mn-ea"/>
                <a:cs typeface="+mn-cs"/>
              </a:rPr>
              <a:t>Kerve</a:t>
            </a:r>
            <a:r>
              <a:rPr lang="de-DE" sz="1200" kern="1200" dirty="0">
                <a:solidFill>
                  <a:schemeClr val="tx1"/>
                </a:solidFill>
                <a:effectLst/>
                <a:latin typeface="+mn-lt"/>
                <a:ea typeface="+mn-ea"/>
                <a:cs typeface="+mn-cs"/>
              </a:rPr>
              <a:t> auf der Mittelpfette abgesetzt und anschließend langsam auf die Fußpfette gekippt werden. Alternativ kann ein Spanngurt im Bereich der tiefer liegenden Schlinge so um das Paket gelegt werden, dass der den unter dem Paket liegenden Teil der Schlinge kreuzt. </a:t>
            </a:r>
          </a:p>
          <a:p>
            <a:r>
              <a:rPr lang="de-DE" sz="1200" kern="1200" dirty="0">
                <a:solidFill>
                  <a:schemeClr val="tx1"/>
                </a:solidFill>
                <a:effectLst/>
                <a:latin typeface="+mn-lt"/>
                <a:ea typeface="+mn-ea"/>
                <a:cs typeface="+mn-cs"/>
              </a:rPr>
              <a:t>In einem äußerst ungünstigen Fall (schlechte Kommunikation zwischen Kranführer und Monteur bei eingeschränkter Sicht) könnte es passieren, dass das Paket versehentlich irgendwo auf einem Gerüst oder einer Mauer aufsetzt und sich dadurch die Schlingen lockern. Dann wäre tatsächlich ein Herausrutschen der Sparren möglich. Durch einen zusätzlichen Spanngurt könnte solch ein Missgeschick m. E. sicher ausgeschlossen werden.</a:t>
            </a:r>
          </a:p>
          <a:p>
            <a:r>
              <a:rPr lang="de-DE" sz="1200" kern="1200" dirty="0">
                <a:solidFill>
                  <a:schemeClr val="tx1"/>
                </a:solidFill>
                <a:effectLst/>
                <a:latin typeface="+mn-lt"/>
                <a:ea typeface="+mn-ea"/>
                <a:cs typeface="+mn-cs"/>
              </a:rPr>
              <a:t>Es ist ein Fall bekannt, bei dem ein horizontal angeschlagener Kehlbalken aus den Hebebändern gerutscht war. Ursache war hier, dass Hebebänder verwendet wurden, die eigentlich für größere Lasten geeignet und relativ steif waren. Dadurch konnten sich die Schlingen nicht zuziehen. Deshalb zur Last passende Bänder verwenden! </a:t>
            </a:r>
            <a:r>
              <a:rPr lang="de-DE" sz="1200" b="1" kern="1200" dirty="0">
                <a:solidFill>
                  <a:schemeClr val="tx1"/>
                </a:solidFill>
                <a:effectLst/>
                <a:latin typeface="+mn-lt"/>
                <a:ea typeface="+mn-ea"/>
                <a:cs typeface="+mn-cs"/>
              </a:rPr>
              <a:t>Mancher stört sich am Gebrauch der Stehleiter in diesem Bild, um ins Gebäude zu kommen. Manche Hersteller verbieten das „Übersteigen“. Aber was wäre in dieser Situation (Treppenhaus geschlossen) eine bessere Möglichkeit, um ins Gebäude zu kommen? Wenn sie neben eine Innenwand gestellt und an der oder an der Fußpfette fixiert wird, könnte diese Möglichkeit vertretbar sein.</a:t>
            </a:r>
          </a:p>
          <a:p>
            <a:endParaRPr lang="de-DE" b="1" dirty="0"/>
          </a:p>
        </p:txBody>
      </p:sp>
      <p:sp>
        <p:nvSpPr>
          <p:cNvPr id="4" name="Foliennummernplatzhalter 3"/>
          <p:cNvSpPr>
            <a:spLocks noGrp="1"/>
          </p:cNvSpPr>
          <p:nvPr>
            <p:ph type="sldNum" sz="quarter" idx="5"/>
          </p:nvPr>
        </p:nvSpPr>
        <p:spPr/>
        <p:txBody>
          <a:bodyPr/>
          <a:lstStyle/>
          <a:p>
            <a:fld id="{FEEB2E96-09BE-47FA-B873-21060A781A69}" type="slidenum">
              <a:rPr lang="de-DE" smtClean="0"/>
              <a:t>25</a:t>
            </a:fld>
            <a:endParaRPr lang="de-DE"/>
          </a:p>
        </p:txBody>
      </p:sp>
    </p:spTree>
    <p:extLst>
      <p:ext uri="{BB962C8B-B14F-4D97-AF65-F5344CB8AC3E}">
        <p14:creationId xmlns:p14="http://schemas.microsoft.com/office/powerpoint/2010/main" val="3457563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de-DE" dirty="0"/>
              <a:t>Einsatz eines Fahrgerüsts ist ein Kompromiss und allemal besser als nichts tun. </a:t>
            </a:r>
          </a:p>
        </p:txBody>
      </p:sp>
      <p:sp>
        <p:nvSpPr>
          <p:cNvPr id="4" name="Foliennummernplatzhalter 3"/>
          <p:cNvSpPr>
            <a:spLocks noGrp="1"/>
          </p:cNvSpPr>
          <p:nvPr>
            <p:ph type="sldNum" sz="quarter" idx="10"/>
          </p:nvPr>
        </p:nvSpPr>
        <p:spPr/>
        <p:txBody>
          <a:bodyPr/>
          <a:lstStyle/>
          <a:p>
            <a:fld id="{FEEB2E96-09BE-47FA-B873-21060A781A69}" type="slidenum">
              <a:rPr lang="de-DE" smtClean="0"/>
              <a:t>26</a:t>
            </a:fld>
            <a:endParaRPr lang="de-DE"/>
          </a:p>
        </p:txBody>
      </p:sp>
    </p:spTree>
    <p:extLst>
      <p:ext uri="{BB962C8B-B14F-4D97-AF65-F5344CB8AC3E}">
        <p14:creationId xmlns:p14="http://schemas.microsoft.com/office/powerpoint/2010/main" val="3531906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Für deutsche Verhältnisse revolutionäre, sehr flexible Sicherungsart, die als „kollektive Maßnahme“ sicherer ist als der Einsatz von </a:t>
            </a:r>
            <a:r>
              <a:rPr lang="de-DE" dirty="0" err="1"/>
              <a:t>PSAgA</a:t>
            </a:r>
            <a:r>
              <a:rPr lang="de-DE" dirty="0"/>
              <a:t>. Von Seiten der BG BAU müssten schnell  Regeln für den Einsatz definiert werden. Ein Vermietungs- und Verkaufsnetz müsste aufgebaut werden. Hersteller von Sicherheitseinrichtungen oder Baustoffhändler.</a:t>
            </a:r>
          </a:p>
        </p:txBody>
      </p:sp>
      <p:sp>
        <p:nvSpPr>
          <p:cNvPr id="4" name="Foliennummernplatzhalter 3"/>
          <p:cNvSpPr>
            <a:spLocks noGrp="1"/>
          </p:cNvSpPr>
          <p:nvPr>
            <p:ph type="sldNum" sz="quarter" idx="10"/>
          </p:nvPr>
        </p:nvSpPr>
        <p:spPr/>
        <p:txBody>
          <a:bodyPr/>
          <a:lstStyle/>
          <a:p>
            <a:fld id="{FEEB2E96-09BE-47FA-B873-21060A781A69}" type="slidenum">
              <a:rPr lang="de-DE" smtClean="0"/>
              <a:t>27</a:t>
            </a:fld>
            <a:endParaRPr lang="de-DE"/>
          </a:p>
        </p:txBody>
      </p:sp>
    </p:spTree>
    <p:extLst>
      <p:ext uri="{BB962C8B-B14F-4D97-AF65-F5344CB8AC3E}">
        <p14:creationId xmlns:p14="http://schemas.microsoft.com/office/powerpoint/2010/main" val="3341306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Schienensystem des Luxemburger Herstellers ST Quadrat. Hier mit auffälliger Oberflächenbeschichtung, da die Schiene auch eine gewisse Stolpergefahr darstellt.</a:t>
            </a:r>
          </a:p>
        </p:txBody>
      </p:sp>
      <p:sp>
        <p:nvSpPr>
          <p:cNvPr id="4" name="Foliennummernplatzhalter 3"/>
          <p:cNvSpPr>
            <a:spLocks noGrp="1"/>
          </p:cNvSpPr>
          <p:nvPr>
            <p:ph type="sldNum" sz="quarter" idx="10"/>
          </p:nvPr>
        </p:nvSpPr>
        <p:spPr/>
        <p:txBody>
          <a:bodyPr/>
          <a:lstStyle/>
          <a:p>
            <a:fld id="{FEEB2E96-09BE-47FA-B873-21060A781A69}" type="slidenum">
              <a:rPr lang="de-DE" smtClean="0"/>
              <a:t>28</a:t>
            </a:fld>
            <a:endParaRPr lang="de-DE"/>
          </a:p>
        </p:txBody>
      </p:sp>
    </p:spTree>
    <p:extLst>
      <p:ext uri="{BB962C8B-B14F-4D97-AF65-F5344CB8AC3E}">
        <p14:creationId xmlns:p14="http://schemas.microsoft.com/office/powerpoint/2010/main" val="16608790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de-DE" altLang="de-DE" sz="1200" b="1" dirty="0"/>
              <a:t>Was Jahrzehnte für uns Alltag war – freies, ungesichertes Arbeiten an Absturzkanten – sollte nach der Rangfolge der Maßnahmen gemäß ASR A2.1 der Ausnahmefall sein.</a:t>
            </a:r>
            <a:endParaRPr lang="de-DE" dirty="0"/>
          </a:p>
        </p:txBody>
      </p:sp>
      <p:sp>
        <p:nvSpPr>
          <p:cNvPr id="4" name="Foliennummernplatzhalter 3"/>
          <p:cNvSpPr>
            <a:spLocks noGrp="1"/>
          </p:cNvSpPr>
          <p:nvPr>
            <p:ph type="sldNum" sz="quarter" idx="10"/>
          </p:nvPr>
        </p:nvSpPr>
        <p:spPr/>
        <p:txBody>
          <a:bodyPr/>
          <a:lstStyle/>
          <a:p>
            <a:fld id="{FEEB2E96-09BE-47FA-B873-21060A781A69}" type="slidenum">
              <a:rPr lang="de-DE" smtClean="0"/>
              <a:t>33</a:t>
            </a:fld>
            <a:endParaRPr lang="de-DE"/>
          </a:p>
        </p:txBody>
      </p:sp>
    </p:spTree>
    <p:extLst>
      <p:ext uri="{BB962C8B-B14F-4D97-AF65-F5344CB8AC3E}">
        <p14:creationId xmlns:p14="http://schemas.microsoft.com/office/powerpoint/2010/main" val="27407287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Bei Internetzugang des Präsentationsrechners kann über den Link unten  zur Seite der D (</a:t>
            </a:r>
            <a:r>
              <a:rPr lang="de-DE" dirty="0" err="1"/>
              <a:t>eutschland</a:t>
            </a:r>
            <a:r>
              <a:rPr lang="de-DE" dirty="0"/>
              <a:t>) – A (</a:t>
            </a:r>
            <a:r>
              <a:rPr lang="de-DE" dirty="0" err="1"/>
              <a:t>ustria</a:t>
            </a:r>
            <a:r>
              <a:rPr lang="de-DE" dirty="0"/>
              <a:t>) – CH (Schweiz) – S (</a:t>
            </a:r>
            <a:r>
              <a:rPr lang="de-DE" dirty="0" err="1"/>
              <a:t>üdtirol</a:t>
            </a:r>
            <a:r>
              <a:rPr lang="de-DE" dirty="0"/>
              <a:t>) – Arbeitsgruppe mit Infos zum Kran als Anschlagpunkt und vielen weiteren Themen gewechselt werden.</a:t>
            </a:r>
          </a:p>
          <a:p>
            <a:endParaRPr lang="de-DE" dirty="0"/>
          </a:p>
        </p:txBody>
      </p:sp>
      <p:sp>
        <p:nvSpPr>
          <p:cNvPr id="4" name="Foliennummernplatzhalter 3"/>
          <p:cNvSpPr>
            <a:spLocks noGrp="1"/>
          </p:cNvSpPr>
          <p:nvPr>
            <p:ph type="sldNum" sz="quarter" idx="10"/>
          </p:nvPr>
        </p:nvSpPr>
        <p:spPr/>
        <p:txBody>
          <a:bodyPr/>
          <a:lstStyle/>
          <a:p>
            <a:fld id="{FEEB2E96-09BE-47FA-B873-21060A781A69}" type="slidenum">
              <a:rPr lang="de-DE" smtClean="0"/>
              <a:t>37</a:t>
            </a:fld>
            <a:endParaRPr lang="de-DE"/>
          </a:p>
        </p:txBody>
      </p:sp>
    </p:spTree>
    <p:extLst>
      <p:ext uri="{BB962C8B-B14F-4D97-AF65-F5344CB8AC3E}">
        <p14:creationId xmlns:p14="http://schemas.microsoft.com/office/powerpoint/2010/main" val="27706628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Wenn es keine andere Möglichkeit gibt, könnte in der Gefährdungsbeurteilung argumentiert werden, dass mögliche Verletzungen bei Bodenkontakt nach nicht vollständig abgebremsten Sturz geringer wären als bei einem freien Fall. Insofern könnte eine Entscheidung für diese Sicherungsart auch fallen, wenn der Freiraum unter dem zu Sichernden nicht ausreicht. Abbremsen ist besser als gar keine Sicherungsmaßnahme. Im Zweifel sollte die BG BAU zu Rate gezogen werden.</a:t>
            </a:r>
          </a:p>
        </p:txBody>
      </p:sp>
      <p:sp>
        <p:nvSpPr>
          <p:cNvPr id="4" name="Foliennummernplatzhalter 3"/>
          <p:cNvSpPr>
            <a:spLocks noGrp="1"/>
          </p:cNvSpPr>
          <p:nvPr>
            <p:ph type="sldNum" sz="quarter" idx="10"/>
          </p:nvPr>
        </p:nvSpPr>
        <p:spPr/>
        <p:txBody>
          <a:bodyPr/>
          <a:lstStyle/>
          <a:p>
            <a:fld id="{FEEB2E96-09BE-47FA-B873-21060A781A69}" type="slidenum">
              <a:rPr lang="de-DE" smtClean="0"/>
              <a:t>38</a:t>
            </a:fld>
            <a:endParaRPr lang="de-DE"/>
          </a:p>
        </p:txBody>
      </p:sp>
    </p:spTree>
    <p:extLst>
      <p:ext uri="{BB962C8B-B14F-4D97-AF65-F5344CB8AC3E}">
        <p14:creationId xmlns:p14="http://schemas.microsoft.com/office/powerpoint/2010/main" val="1803418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Steht nur wenig</a:t>
            </a:r>
            <a:r>
              <a:rPr lang="de-DE" baseline="0" dirty="0"/>
              <a:t> Zeit zur Verfügung, kann hier durch Anklicken des Bildes zu einem Wunschthema gesprungen werden. Am kürzesten: „Anschlagen von …“</a:t>
            </a:r>
          </a:p>
          <a:p>
            <a:r>
              <a:rPr lang="de-DE" baseline="0" dirty="0"/>
              <a:t>Hinweis: geht nicht mit einem </a:t>
            </a:r>
            <a:r>
              <a:rPr lang="de-DE" baseline="0" dirty="0" err="1"/>
              <a:t>Presenter</a:t>
            </a:r>
            <a:r>
              <a:rPr lang="de-DE" baseline="0" dirty="0"/>
              <a:t> – nur mit Maus oder Touchpad.</a:t>
            </a:r>
            <a:endParaRPr lang="de-DE" dirty="0"/>
          </a:p>
        </p:txBody>
      </p:sp>
      <p:sp>
        <p:nvSpPr>
          <p:cNvPr id="4" name="Foliennummernplatzhalter 3"/>
          <p:cNvSpPr>
            <a:spLocks noGrp="1"/>
          </p:cNvSpPr>
          <p:nvPr>
            <p:ph type="sldNum" sz="quarter" idx="10"/>
          </p:nvPr>
        </p:nvSpPr>
        <p:spPr/>
        <p:txBody>
          <a:bodyPr/>
          <a:lstStyle/>
          <a:p>
            <a:fld id="{FEEB2E96-09BE-47FA-B873-21060A781A69}" type="slidenum">
              <a:rPr lang="de-DE" smtClean="0"/>
              <a:t>3</a:t>
            </a:fld>
            <a:endParaRPr lang="de-DE"/>
          </a:p>
        </p:txBody>
      </p:sp>
    </p:spTree>
    <p:extLst>
      <p:ext uri="{BB962C8B-B14F-4D97-AF65-F5344CB8AC3E}">
        <p14:creationId xmlns:p14="http://schemas.microsoft.com/office/powerpoint/2010/main" val="3421475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EEB2E96-09BE-47FA-B873-21060A781A69}" type="slidenum">
              <a:rPr lang="de-DE" smtClean="0"/>
              <a:t>39</a:t>
            </a:fld>
            <a:endParaRPr lang="de-DE"/>
          </a:p>
        </p:txBody>
      </p:sp>
    </p:spTree>
    <p:extLst>
      <p:ext uri="{BB962C8B-B14F-4D97-AF65-F5344CB8AC3E}">
        <p14:creationId xmlns:p14="http://schemas.microsoft.com/office/powerpoint/2010/main" val="8753010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Systeme gibt es bisher noch nicht in Deutschland. Sie sind aber so flexibel einsetzbar, dass es sich lohnen würde, Kontakt zu den Herstellern/Vermietern im Ausland aufzunehmen.</a:t>
            </a:r>
          </a:p>
          <a:p>
            <a:r>
              <a:rPr lang="de-DE" dirty="0"/>
              <a:t>Seitens der BG BAU sollten Hinweise zum Einsatz gegeben werden. Um wieviel muss die ausgelegte Fläche größer als der Arbeitsplatz sein?</a:t>
            </a:r>
          </a:p>
        </p:txBody>
      </p:sp>
      <p:sp>
        <p:nvSpPr>
          <p:cNvPr id="4" name="Foliennummernplatzhalter 3"/>
          <p:cNvSpPr>
            <a:spLocks noGrp="1"/>
          </p:cNvSpPr>
          <p:nvPr>
            <p:ph type="sldNum" sz="quarter" idx="10"/>
          </p:nvPr>
        </p:nvSpPr>
        <p:spPr/>
        <p:txBody>
          <a:bodyPr/>
          <a:lstStyle/>
          <a:p>
            <a:fld id="{FEEB2E96-09BE-47FA-B873-21060A781A69}" type="slidenum">
              <a:rPr lang="de-DE" smtClean="0"/>
              <a:t>40</a:t>
            </a:fld>
            <a:endParaRPr lang="de-DE"/>
          </a:p>
        </p:txBody>
      </p:sp>
    </p:spTree>
    <p:extLst>
      <p:ext uri="{BB962C8B-B14F-4D97-AF65-F5344CB8AC3E}">
        <p14:creationId xmlns:p14="http://schemas.microsoft.com/office/powerpoint/2010/main" val="38456212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b="1" dirty="0">
              <a:solidFill>
                <a:srgbClr val="FF0000"/>
              </a:solidFill>
            </a:endParaRPr>
          </a:p>
        </p:txBody>
      </p:sp>
      <p:sp>
        <p:nvSpPr>
          <p:cNvPr id="4" name="Foliennummernplatzhalter 3"/>
          <p:cNvSpPr>
            <a:spLocks noGrp="1"/>
          </p:cNvSpPr>
          <p:nvPr>
            <p:ph type="sldNum" sz="quarter" idx="5"/>
          </p:nvPr>
        </p:nvSpPr>
        <p:spPr/>
        <p:txBody>
          <a:bodyPr/>
          <a:lstStyle/>
          <a:p>
            <a:fld id="{FEEB2E96-09BE-47FA-B873-21060A781A69}" type="slidenum">
              <a:rPr lang="de-DE" smtClean="0"/>
              <a:t>41</a:t>
            </a:fld>
            <a:endParaRPr lang="de-DE"/>
          </a:p>
        </p:txBody>
      </p:sp>
    </p:spTree>
    <p:extLst>
      <p:ext uri="{BB962C8B-B14F-4D97-AF65-F5344CB8AC3E}">
        <p14:creationId xmlns:p14="http://schemas.microsoft.com/office/powerpoint/2010/main" val="8181784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EEB2E96-09BE-47FA-B873-21060A781A69}" type="slidenum">
              <a:rPr lang="de-DE" smtClean="0"/>
              <a:t>44</a:t>
            </a:fld>
            <a:endParaRPr lang="de-DE"/>
          </a:p>
        </p:txBody>
      </p:sp>
    </p:spTree>
    <p:extLst>
      <p:ext uri="{BB962C8B-B14F-4D97-AF65-F5344CB8AC3E}">
        <p14:creationId xmlns:p14="http://schemas.microsoft.com/office/powerpoint/2010/main" val="12762222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Achtung! Mit diesem Hilfsmittel kann auch ein Element mit ungenauer Schwerpunktermittlung ausgerichtet werden. Wenn sich der Kranhaken aber nicht über dem Schwerpunkt befindet, müssen die näher am Schwerpunkt liegenden Stränge und Anschlagpunkte größere Lasten aufnehmen. Für die Auswahl der Anschlagmittel und die Dimensionierung der Anschlagpunkte darf also nicht einfach das Elementgewicht durch 4 geteilt werden.</a:t>
            </a:r>
          </a:p>
        </p:txBody>
      </p:sp>
      <p:sp>
        <p:nvSpPr>
          <p:cNvPr id="4" name="Foliennummernplatzhalter 3"/>
          <p:cNvSpPr>
            <a:spLocks noGrp="1"/>
          </p:cNvSpPr>
          <p:nvPr>
            <p:ph type="sldNum" sz="quarter" idx="10"/>
          </p:nvPr>
        </p:nvSpPr>
        <p:spPr/>
        <p:txBody>
          <a:bodyPr/>
          <a:lstStyle/>
          <a:p>
            <a:fld id="{FEEB2E96-09BE-47FA-B873-21060A781A69}" type="slidenum">
              <a:rPr lang="de-DE" smtClean="0"/>
              <a:t>45</a:t>
            </a:fld>
            <a:endParaRPr lang="de-DE"/>
          </a:p>
        </p:txBody>
      </p:sp>
    </p:spTree>
    <p:extLst>
      <p:ext uri="{BB962C8B-B14F-4D97-AF65-F5344CB8AC3E}">
        <p14:creationId xmlns:p14="http://schemas.microsoft.com/office/powerpoint/2010/main" val="26227972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Funkhaken können nicht unter Last geöffnet werden. Ein versehentliches „Abwerfen“ von Lasten ist also nicht möglich. Trotzdem darf das Montageteam bei labilen, kippgefährdeten Bauteilen oder Elementen erst nach ausreichender Fixierung das Signal zum Lösen der Haken geben. Durch unklare Befehle könnte es sonst zu Unfällen kommen. Es gibt anschauliche Videos auf YouTube (bei Internetverbindung und Interesse auf linkes Bild klicken), die zeigen wie sogar der Transportanker (Würth, </a:t>
            </a:r>
            <a:r>
              <a:rPr lang="de-DE" dirty="0" err="1"/>
              <a:t>Rothoblaas</a:t>
            </a:r>
            <a:r>
              <a:rPr lang="de-DE" dirty="0"/>
              <a:t>) automatisiert gelöst werden kann.</a:t>
            </a:r>
          </a:p>
        </p:txBody>
      </p:sp>
      <p:sp>
        <p:nvSpPr>
          <p:cNvPr id="4" name="Foliennummernplatzhalter 3"/>
          <p:cNvSpPr>
            <a:spLocks noGrp="1"/>
          </p:cNvSpPr>
          <p:nvPr>
            <p:ph type="sldNum" sz="quarter" idx="10"/>
          </p:nvPr>
        </p:nvSpPr>
        <p:spPr/>
        <p:txBody>
          <a:bodyPr/>
          <a:lstStyle/>
          <a:p>
            <a:fld id="{FEEB2E96-09BE-47FA-B873-21060A781A69}" type="slidenum">
              <a:rPr lang="de-DE" smtClean="0"/>
              <a:t>47</a:t>
            </a:fld>
            <a:endParaRPr lang="de-DE"/>
          </a:p>
        </p:txBody>
      </p:sp>
    </p:spTree>
    <p:extLst>
      <p:ext uri="{BB962C8B-B14F-4D97-AF65-F5344CB8AC3E}">
        <p14:creationId xmlns:p14="http://schemas.microsoft.com/office/powerpoint/2010/main" val="18255590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Auch diese Funkhaken können nicht unter Last geöffnet werden. Für einen automatisierten Anschlagvorgang großes Fingerspitzengefühl des Kranführers erforderlich. Für ein Ausrichten von Traversen erforderliche schwenkbare Kranhaken sind im Baubereich kein Standard. Bei Anschlagen im Schnürgang verbleiben die Anschlagmittel am Bauteil. Ein Aufstieg zum Lösen wäre also immer noch erforderlich.</a:t>
            </a:r>
          </a:p>
        </p:txBody>
      </p:sp>
      <p:sp>
        <p:nvSpPr>
          <p:cNvPr id="4" name="Foliennummernplatzhalter 3"/>
          <p:cNvSpPr>
            <a:spLocks noGrp="1"/>
          </p:cNvSpPr>
          <p:nvPr>
            <p:ph type="sldNum" sz="quarter" idx="10"/>
          </p:nvPr>
        </p:nvSpPr>
        <p:spPr/>
        <p:txBody>
          <a:bodyPr/>
          <a:lstStyle/>
          <a:p>
            <a:fld id="{FEEB2E96-09BE-47FA-B873-21060A781A69}" type="slidenum">
              <a:rPr lang="de-DE" smtClean="0"/>
              <a:t>48</a:t>
            </a:fld>
            <a:endParaRPr lang="de-DE"/>
          </a:p>
        </p:txBody>
      </p:sp>
    </p:spTree>
    <p:extLst>
      <p:ext uri="{BB962C8B-B14F-4D97-AF65-F5344CB8AC3E}">
        <p14:creationId xmlns:p14="http://schemas.microsoft.com/office/powerpoint/2010/main" val="40582909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Mit Änderung der TRBS 2121-2 vom Dezember 2018 müssen Beschäftigte, die eine Leiter als Arbeitsplatz verwenden, auf Stufen oder einer Plattform stehen.</a:t>
            </a:r>
          </a:p>
          <a:p>
            <a:endParaRPr lang="de-DE" dirty="0"/>
          </a:p>
          <a:p>
            <a:r>
              <a:rPr lang="de-DE" dirty="0"/>
              <a:t>Eine Stufe ist nach DIN EN 131 mindestens 8 cm tief.</a:t>
            </a:r>
          </a:p>
        </p:txBody>
      </p:sp>
      <p:sp>
        <p:nvSpPr>
          <p:cNvPr id="4" name="Foliennummernplatzhalter 3"/>
          <p:cNvSpPr>
            <a:spLocks noGrp="1"/>
          </p:cNvSpPr>
          <p:nvPr>
            <p:ph type="sldNum" sz="quarter" idx="5"/>
          </p:nvPr>
        </p:nvSpPr>
        <p:spPr/>
        <p:txBody>
          <a:bodyPr/>
          <a:lstStyle/>
          <a:p>
            <a:fld id="{FEEB2E96-09BE-47FA-B873-21060A781A69}" type="slidenum">
              <a:rPr lang="de-DE" smtClean="0"/>
              <a:t>51</a:t>
            </a:fld>
            <a:endParaRPr lang="de-DE"/>
          </a:p>
        </p:txBody>
      </p:sp>
    </p:spTree>
    <p:extLst>
      <p:ext uri="{BB962C8B-B14F-4D97-AF65-F5344CB8AC3E}">
        <p14:creationId xmlns:p14="http://schemas.microsoft.com/office/powerpoint/2010/main" val="14335665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Wirklich konsequent ist dieser Vorschlag nur, wenn das Anbringen und Lösen der Lagesicherung auch aus geringer Höhe erfolgen kann. Es mag sicher einige firmenspezifische Lösungen geben. Diese können hier aber wegen unklar definierter Randbedingungen nicht allgemein empfohlen werden. Keinesfalls sollte ein unerfahrener Mitarbeiter mit der scheinbar so anspruchslosen Tätigkeit des Anschlagens beauftragt werden. </a:t>
            </a:r>
          </a:p>
        </p:txBody>
      </p:sp>
      <p:sp>
        <p:nvSpPr>
          <p:cNvPr id="4" name="Foliennummernplatzhalter 3"/>
          <p:cNvSpPr>
            <a:spLocks noGrp="1"/>
          </p:cNvSpPr>
          <p:nvPr>
            <p:ph type="sldNum" sz="quarter" idx="10"/>
          </p:nvPr>
        </p:nvSpPr>
        <p:spPr/>
        <p:txBody>
          <a:bodyPr/>
          <a:lstStyle/>
          <a:p>
            <a:fld id="{FEEB2E96-09BE-47FA-B873-21060A781A69}" type="slidenum">
              <a:rPr lang="de-DE" smtClean="0"/>
              <a:t>52</a:t>
            </a:fld>
            <a:endParaRPr lang="de-DE"/>
          </a:p>
        </p:txBody>
      </p:sp>
    </p:spTree>
    <p:extLst>
      <p:ext uri="{BB962C8B-B14F-4D97-AF65-F5344CB8AC3E}">
        <p14:creationId xmlns:p14="http://schemas.microsoft.com/office/powerpoint/2010/main" val="534394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Internetzugang des Präsentationsrechners kann über den Link unten  zur Seite der D (</a:t>
            </a:r>
            <a:r>
              <a:rPr lang="de-DE" dirty="0" err="1"/>
              <a:t>eutschland</a:t>
            </a:r>
            <a:r>
              <a:rPr lang="de-DE" dirty="0"/>
              <a:t>) – A (</a:t>
            </a:r>
            <a:r>
              <a:rPr lang="de-DE" dirty="0" err="1"/>
              <a:t>ustria</a:t>
            </a:r>
            <a:r>
              <a:rPr lang="de-DE" dirty="0"/>
              <a:t>) – CH (Schweiz) – S (</a:t>
            </a:r>
            <a:r>
              <a:rPr lang="de-DE" dirty="0" err="1"/>
              <a:t>üdtirol</a:t>
            </a:r>
            <a:r>
              <a:rPr lang="de-DE" dirty="0"/>
              <a:t>) – Arbeitsgruppe mit Infos zum Kran als Anschlagpunkt und vielen weiteren Themen gewechselt werden.</a:t>
            </a:r>
          </a:p>
        </p:txBody>
      </p:sp>
      <p:sp>
        <p:nvSpPr>
          <p:cNvPr id="4" name="Foliennummernplatzhalter 3"/>
          <p:cNvSpPr>
            <a:spLocks noGrp="1"/>
          </p:cNvSpPr>
          <p:nvPr>
            <p:ph type="sldNum" sz="quarter" idx="10"/>
          </p:nvPr>
        </p:nvSpPr>
        <p:spPr/>
        <p:txBody>
          <a:bodyPr/>
          <a:lstStyle/>
          <a:p>
            <a:fld id="{FEEB2E96-09BE-47FA-B873-21060A781A69}" type="slidenum">
              <a:rPr lang="de-DE" smtClean="0"/>
              <a:t>53</a:t>
            </a:fld>
            <a:endParaRPr lang="de-DE"/>
          </a:p>
        </p:txBody>
      </p:sp>
    </p:spTree>
    <p:extLst>
      <p:ext uri="{BB962C8B-B14F-4D97-AF65-F5344CB8AC3E}">
        <p14:creationId xmlns:p14="http://schemas.microsoft.com/office/powerpoint/2010/main" val="1923970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noch nicht kommentieren!</a:t>
            </a:r>
          </a:p>
        </p:txBody>
      </p:sp>
      <p:sp>
        <p:nvSpPr>
          <p:cNvPr id="4" name="Foliennummernplatzhalter 3"/>
          <p:cNvSpPr>
            <a:spLocks noGrp="1"/>
          </p:cNvSpPr>
          <p:nvPr>
            <p:ph type="sldNum" sz="quarter" idx="10"/>
          </p:nvPr>
        </p:nvSpPr>
        <p:spPr/>
        <p:txBody>
          <a:bodyPr/>
          <a:lstStyle/>
          <a:p>
            <a:fld id="{FEEB2E96-09BE-47FA-B873-21060A781A69}" type="slidenum">
              <a:rPr lang="de-DE" smtClean="0"/>
              <a:t>4</a:t>
            </a:fld>
            <a:endParaRPr lang="de-DE"/>
          </a:p>
        </p:txBody>
      </p:sp>
    </p:spTree>
    <p:extLst>
      <p:ext uri="{BB962C8B-B14F-4D97-AF65-F5344CB8AC3E}">
        <p14:creationId xmlns:p14="http://schemas.microsoft.com/office/powerpoint/2010/main" val="34214756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Entwicklung des Anhängerherstellers Auwärter zusammen mit der Schweizer Holzhausfirma ERNE.</a:t>
            </a:r>
          </a:p>
        </p:txBody>
      </p:sp>
      <p:sp>
        <p:nvSpPr>
          <p:cNvPr id="4" name="Foliennummernplatzhalter 3"/>
          <p:cNvSpPr>
            <a:spLocks noGrp="1"/>
          </p:cNvSpPr>
          <p:nvPr>
            <p:ph type="sldNum" sz="quarter" idx="10"/>
          </p:nvPr>
        </p:nvSpPr>
        <p:spPr/>
        <p:txBody>
          <a:bodyPr/>
          <a:lstStyle/>
          <a:p>
            <a:fld id="{FEEB2E96-09BE-47FA-B873-21060A781A69}" type="slidenum">
              <a:rPr lang="de-DE" smtClean="0"/>
              <a:t>55</a:t>
            </a:fld>
            <a:endParaRPr lang="de-DE"/>
          </a:p>
        </p:txBody>
      </p:sp>
    </p:spTree>
    <p:extLst>
      <p:ext uri="{BB962C8B-B14F-4D97-AF65-F5344CB8AC3E}">
        <p14:creationId xmlns:p14="http://schemas.microsoft.com/office/powerpoint/2010/main" val="29922474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Diesen Ladezustand gibt es so weder auf der Baustelle noch im Betrieb! Die außen geladenen Wände sind hier nicht dargestellt, damit man die geklappten Stege, Türen und die Leiter sieht. </a:t>
            </a:r>
          </a:p>
        </p:txBody>
      </p:sp>
      <p:sp>
        <p:nvSpPr>
          <p:cNvPr id="4" name="Foliennummernplatzhalter 3"/>
          <p:cNvSpPr>
            <a:spLocks noGrp="1"/>
          </p:cNvSpPr>
          <p:nvPr>
            <p:ph type="sldNum" sz="quarter" idx="10"/>
          </p:nvPr>
        </p:nvSpPr>
        <p:spPr/>
        <p:txBody>
          <a:bodyPr/>
          <a:lstStyle/>
          <a:p>
            <a:fld id="{FEEB2E96-09BE-47FA-B873-21060A781A69}" type="slidenum">
              <a:rPr lang="de-DE" smtClean="0"/>
              <a:t>56</a:t>
            </a:fld>
            <a:endParaRPr lang="de-DE"/>
          </a:p>
        </p:txBody>
      </p:sp>
    </p:spTree>
    <p:extLst>
      <p:ext uri="{BB962C8B-B14F-4D97-AF65-F5344CB8AC3E}">
        <p14:creationId xmlns:p14="http://schemas.microsoft.com/office/powerpoint/2010/main" val="35588797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Fa. Fichtl hat die Sicherungsart inzwischen etwas angepasst und verwendet Galgen, bei denen der Bock auf einer Stahlplatte angebracht ist. Auf der Baustelle wird dieser Bock seitlich zentral an der geplanten Parkposition des Anhängers platziert. Anschließend wird der Anhänger dorthin gezogen. Die Reifen kommen auf der Stahlplatte zum Stehen. Das Eigengewicht des Anhängers bringt genügend Auflast, um die im Falle eines Absturzes auftretenden Kräfte aufzunehmen. Die anscheinend etwas gedrückte Stimmung der Mitarbeiter im Bild war nicht in der neuen Sicherungsart begründet. Sie lag eher an den vielen neugierigen Teilnehmern des Runden Tischs, die diese Musterbaustelle besichtigten und die üblichen Abläufe störten.</a:t>
            </a:r>
          </a:p>
        </p:txBody>
      </p:sp>
      <p:sp>
        <p:nvSpPr>
          <p:cNvPr id="4" name="Foliennummernplatzhalter 3"/>
          <p:cNvSpPr>
            <a:spLocks noGrp="1"/>
          </p:cNvSpPr>
          <p:nvPr>
            <p:ph type="sldNum" sz="quarter" idx="10"/>
          </p:nvPr>
        </p:nvSpPr>
        <p:spPr/>
        <p:txBody>
          <a:bodyPr/>
          <a:lstStyle/>
          <a:p>
            <a:fld id="{FEEB2E96-09BE-47FA-B873-21060A781A69}" type="slidenum">
              <a:rPr lang="de-DE" smtClean="0"/>
              <a:t>60</a:t>
            </a:fld>
            <a:endParaRPr lang="de-DE"/>
          </a:p>
        </p:txBody>
      </p:sp>
    </p:spTree>
    <p:extLst>
      <p:ext uri="{BB962C8B-B14F-4D97-AF65-F5344CB8AC3E}">
        <p14:creationId xmlns:p14="http://schemas.microsoft.com/office/powerpoint/2010/main" val="2868988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Vielfach noch keine Selbstverständlichkeit. Falls Rückfragen kommen: Reine Bergsteigerhelme</a:t>
            </a:r>
            <a:r>
              <a:rPr lang="de-DE" baseline="0" dirty="0"/>
              <a:t> sind nicht geeignet, da ihr Kinnriemen erst bei zu hoher Zugkraft öffnet und somit Strangulationsgefahr besteht. Deshalb auf DIN EN 397 achten!</a:t>
            </a:r>
            <a:endParaRPr lang="de-DE" dirty="0"/>
          </a:p>
        </p:txBody>
      </p:sp>
      <p:sp>
        <p:nvSpPr>
          <p:cNvPr id="4" name="Foliennummernplatzhalter 3"/>
          <p:cNvSpPr>
            <a:spLocks noGrp="1"/>
          </p:cNvSpPr>
          <p:nvPr>
            <p:ph type="sldNum" sz="quarter" idx="10"/>
          </p:nvPr>
        </p:nvSpPr>
        <p:spPr/>
        <p:txBody>
          <a:bodyPr/>
          <a:lstStyle/>
          <a:p>
            <a:fld id="{FEEB2E96-09BE-47FA-B873-21060A781A69}" type="slidenum">
              <a:rPr lang="de-DE" smtClean="0"/>
              <a:t>5</a:t>
            </a:fld>
            <a:endParaRPr lang="de-DE"/>
          </a:p>
        </p:txBody>
      </p:sp>
    </p:spTree>
    <p:extLst>
      <p:ext uri="{BB962C8B-B14F-4D97-AF65-F5344CB8AC3E}">
        <p14:creationId xmlns:p14="http://schemas.microsoft.com/office/powerpoint/2010/main" val="1823807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EEB2E96-09BE-47FA-B873-21060A781A69}" type="slidenum">
              <a:rPr lang="de-DE" smtClean="0"/>
              <a:t>6</a:t>
            </a:fld>
            <a:endParaRPr lang="de-DE"/>
          </a:p>
        </p:txBody>
      </p:sp>
    </p:spTree>
    <p:extLst>
      <p:ext uri="{BB962C8B-B14F-4D97-AF65-F5344CB8AC3E}">
        <p14:creationId xmlns:p14="http://schemas.microsoft.com/office/powerpoint/2010/main" val="59741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Seit  Januar 2019 gilt neue TRBS 2121-1: Hier wichtige Hinweise für Gerüstnutzer. (Auf Neuerungen für Gerüstersteller wird hier nicht eingegangen.)</a:t>
            </a:r>
          </a:p>
          <a:p>
            <a:r>
              <a:rPr lang="de-DE" dirty="0"/>
              <a:t>Jeder Arbeitgeber hat Fürsorgepflicht für seine Beschäftigten.</a:t>
            </a:r>
          </a:p>
          <a:p>
            <a:r>
              <a:rPr lang="de-DE" b="1" dirty="0"/>
              <a:t>Qualifizierte Person nach TRBS 2121-1, 2.9:</a:t>
            </a:r>
          </a:p>
          <a:p>
            <a:r>
              <a:rPr lang="de-DE" dirty="0"/>
              <a:t>„Qualifizierte Person ist eine Person, die ein Gerüstnutzer mit bestimmten</a:t>
            </a:r>
          </a:p>
          <a:p>
            <a:r>
              <a:rPr lang="de-DE" dirty="0"/>
              <a:t>Aufgaben gemäß dieser TRBS betraut und die dafür qualifiziert ist. Dazu können z. B.</a:t>
            </a:r>
          </a:p>
          <a:p>
            <a:r>
              <a:rPr lang="de-DE" dirty="0"/>
              <a:t>Personen gehören, die eine abgeschlossene Berufsausbildung im Bau- und/oder</a:t>
            </a:r>
          </a:p>
          <a:p>
            <a:r>
              <a:rPr lang="de-DE" dirty="0"/>
              <a:t>Montagegewerk haben oder die durch eine zeitnah ausgeübte berufsnahe Tätigkeit</a:t>
            </a:r>
          </a:p>
          <a:p>
            <a:r>
              <a:rPr lang="de-DE" dirty="0"/>
              <a:t>und entsprechende Unterweisung über die erforderlichen Fachkenntnisse verfügen.“</a:t>
            </a:r>
          </a:p>
          <a:p>
            <a:endParaRPr lang="de-DE" dirty="0"/>
          </a:p>
          <a:p>
            <a:r>
              <a:rPr lang="de-DE" b="1" dirty="0"/>
              <a:t>Frage</a:t>
            </a:r>
            <a:r>
              <a:rPr lang="de-DE" dirty="0"/>
              <a:t>: Muss diese Inaugenscheinnahme dokumentiert sein?</a:t>
            </a:r>
          </a:p>
          <a:p>
            <a:r>
              <a:rPr lang="de-DE" dirty="0"/>
              <a:t>Nein, dafür gibt es keine Vorgaben. Anders ist dies bei der Unterweisung in den Gebrauch von Gerüsten.</a:t>
            </a:r>
          </a:p>
          <a:p>
            <a:r>
              <a:rPr lang="de-DE" dirty="0"/>
              <a:t>In Form einer Checkliste oder dergleichen kann die Inaugenscheinnahme durch eine beauftragte qualifizierte Person aber (optional) festgehalten werden. </a:t>
            </a:r>
          </a:p>
        </p:txBody>
      </p:sp>
      <p:sp>
        <p:nvSpPr>
          <p:cNvPr id="4" name="Foliennummernplatzhalter 3"/>
          <p:cNvSpPr>
            <a:spLocks noGrp="1"/>
          </p:cNvSpPr>
          <p:nvPr>
            <p:ph type="sldNum" sz="quarter" idx="5"/>
          </p:nvPr>
        </p:nvSpPr>
        <p:spPr/>
        <p:txBody>
          <a:bodyPr/>
          <a:lstStyle/>
          <a:p>
            <a:fld id="{FEEB2E96-09BE-47FA-B873-21060A781A69}" type="slidenum">
              <a:rPr lang="de-DE" smtClean="0"/>
              <a:t>7</a:t>
            </a:fld>
            <a:endParaRPr lang="de-DE"/>
          </a:p>
        </p:txBody>
      </p:sp>
    </p:spTree>
    <p:extLst>
      <p:ext uri="{BB962C8B-B14F-4D97-AF65-F5344CB8AC3E}">
        <p14:creationId xmlns:p14="http://schemas.microsoft.com/office/powerpoint/2010/main" val="527480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Für </a:t>
            </a:r>
            <a:r>
              <a:rPr lang="de-DE" dirty="0" err="1"/>
              <a:t>Dachfang</a:t>
            </a:r>
            <a:r>
              <a:rPr lang="de-DE" dirty="0"/>
              <a:t> an Traufseiten reicht 60er Gerüst. Fälschlicherweise wird es oft</a:t>
            </a:r>
            <a:r>
              <a:rPr lang="de-DE" baseline="0" dirty="0"/>
              <a:t> </a:t>
            </a:r>
            <a:r>
              <a:rPr lang="de-DE" dirty="0"/>
              <a:t>als einfaches Fanggerüst auch an Giebeln in gleicher Breite herum</a:t>
            </a:r>
            <a:r>
              <a:rPr lang="de-DE" baseline="0" dirty="0"/>
              <a:t> geführt</a:t>
            </a:r>
            <a:r>
              <a:rPr lang="de-DE" dirty="0"/>
              <a:t>. Um einen bis zu 2,00 m tiefen Absturz aufzufangen, ist aber ein 90er Gerüst vorgeschrieben oder Außenseite als Schutzwand ausbilden. Insbesondere im</a:t>
            </a:r>
            <a:r>
              <a:rPr lang="de-DE" baseline="0" dirty="0"/>
              <a:t> Holzhausbau kommen je nach Montagefortschritt nach innen offene Gerüste vor.</a:t>
            </a:r>
            <a:endParaRPr lang="de-DE" dirty="0"/>
          </a:p>
        </p:txBody>
      </p:sp>
      <p:sp>
        <p:nvSpPr>
          <p:cNvPr id="4" name="Foliennummernplatzhalter 3"/>
          <p:cNvSpPr>
            <a:spLocks noGrp="1"/>
          </p:cNvSpPr>
          <p:nvPr>
            <p:ph type="sldNum" sz="quarter" idx="10"/>
          </p:nvPr>
        </p:nvSpPr>
        <p:spPr/>
        <p:txBody>
          <a:bodyPr/>
          <a:lstStyle/>
          <a:p>
            <a:fld id="{FEEB2E96-09BE-47FA-B873-21060A781A69}" type="slidenum">
              <a:rPr lang="de-DE" smtClean="0"/>
              <a:t>8</a:t>
            </a:fld>
            <a:endParaRPr lang="de-DE"/>
          </a:p>
        </p:txBody>
      </p:sp>
    </p:spTree>
    <p:extLst>
      <p:ext uri="{BB962C8B-B14F-4D97-AF65-F5344CB8AC3E}">
        <p14:creationId xmlns:p14="http://schemas.microsoft.com/office/powerpoint/2010/main" val="1847961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Seit  Januar 2019: Neue TRBS 2121-1: Treppenaufgang ab 5 m Aufstiegshöhe erforderlich. </a:t>
            </a:r>
            <a:endParaRPr lang="de-DE" baseline="0" dirty="0"/>
          </a:p>
          <a:p>
            <a:r>
              <a:rPr lang="de-DE" baseline="0" dirty="0"/>
              <a:t>TRBS 2121-1, 4.3.2:</a:t>
            </a:r>
          </a:p>
          <a:p>
            <a:r>
              <a:rPr lang="de-DE" baseline="0" dirty="0"/>
              <a:t>„Erläuterung: Einfamilienhäuser sind hier Eigenheime, die den maximalen Abmessungen der</a:t>
            </a:r>
          </a:p>
          <a:p>
            <a:r>
              <a:rPr lang="de-DE" baseline="0" dirty="0"/>
              <a:t>Gebäudeklassen 1a und 2 der Musterbauordnung entsprechen (Gebäude mit einer</a:t>
            </a:r>
          </a:p>
          <a:p>
            <a:r>
              <a:rPr lang="de-DE" baseline="0" dirty="0"/>
              <a:t>Höhe bis zu 7 m und nicht mehr als zwei Nutzungseinheiten von insgesamt nicht</a:t>
            </a:r>
          </a:p>
          <a:p>
            <a:r>
              <a:rPr lang="de-DE" baseline="0" dirty="0"/>
              <a:t>mehr als 400 m2. Die Höhe ist das Maß der Fußbodenoberkante des</a:t>
            </a:r>
          </a:p>
          <a:p>
            <a:r>
              <a:rPr lang="de-DE" baseline="0" dirty="0"/>
              <a:t>höchstgelegenen Geschosses, in dem ein Aufenthaltsraum möglich ist, über der</a:t>
            </a:r>
          </a:p>
          <a:p>
            <a:r>
              <a:rPr lang="de-DE" baseline="0" dirty="0"/>
              <a:t>Geländeoberfläche im Mittel).“</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VOB: Ab 5 m Höhenunterschied ist der Treppenaufgang eine besondere Leistung. </a:t>
            </a:r>
          </a:p>
          <a:p>
            <a:r>
              <a:rPr lang="de-DE" sz="1200" kern="1200" dirty="0">
                <a:solidFill>
                  <a:schemeClr val="tx1"/>
                </a:solidFill>
                <a:effectLst/>
                <a:latin typeface="+mn-lt"/>
                <a:ea typeface="+mn-ea"/>
                <a:cs typeface="+mn-cs"/>
              </a:rPr>
              <a:t>Treppenaufgänge dürfen nicht die Schutzwand eines Dachfanggerüstes unterbrechen. In diesem Bereich dürfen sie ggf. nur bis unter die </a:t>
            </a:r>
            <a:r>
              <a:rPr lang="de-DE" sz="1200" kern="1200" dirty="0" err="1">
                <a:solidFill>
                  <a:schemeClr val="tx1"/>
                </a:solidFill>
                <a:effectLst/>
                <a:latin typeface="+mn-lt"/>
                <a:ea typeface="+mn-ea"/>
                <a:cs typeface="+mn-cs"/>
              </a:rPr>
              <a:t>Fanglage</a:t>
            </a:r>
            <a:r>
              <a:rPr lang="de-DE" sz="1200" kern="1200" dirty="0">
                <a:solidFill>
                  <a:schemeClr val="tx1"/>
                </a:solidFill>
                <a:effectLst/>
                <a:latin typeface="+mn-lt"/>
                <a:ea typeface="+mn-ea"/>
                <a:cs typeface="+mn-cs"/>
              </a:rPr>
              <a:t> geführt werden.</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Der</a:t>
            </a:r>
            <a:r>
              <a:rPr lang="de-DE" baseline="0" dirty="0"/>
              <a:t> Zugang zum Dachgeschoss erfolgt hier im Beispiel durch ein Fenster, dessen Brüstung vom Maurer erst später geschlossen wird. Höhenunterschied &lt; 1,00 m daher kleine Treppe von 3. Gerüstebene in DG ohne Geländer.</a:t>
            </a:r>
          </a:p>
          <a:p>
            <a:endParaRPr lang="de-DE" baseline="0" dirty="0"/>
          </a:p>
        </p:txBody>
      </p:sp>
      <p:sp>
        <p:nvSpPr>
          <p:cNvPr id="4" name="Foliennummernplatzhalter 3"/>
          <p:cNvSpPr>
            <a:spLocks noGrp="1"/>
          </p:cNvSpPr>
          <p:nvPr>
            <p:ph type="sldNum" sz="quarter" idx="10"/>
          </p:nvPr>
        </p:nvSpPr>
        <p:spPr/>
        <p:txBody>
          <a:bodyPr/>
          <a:lstStyle/>
          <a:p>
            <a:fld id="{FEEB2E96-09BE-47FA-B873-21060A781A69}" type="slidenum">
              <a:rPr lang="de-DE" smtClean="0"/>
              <a:t>9</a:t>
            </a:fld>
            <a:endParaRPr lang="de-DE"/>
          </a:p>
        </p:txBody>
      </p:sp>
    </p:spTree>
    <p:extLst>
      <p:ext uri="{BB962C8B-B14F-4D97-AF65-F5344CB8AC3E}">
        <p14:creationId xmlns:p14="http://schemas.microsoft.com/office/powerpoint/2010/main" val="1823807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Benutzerdefiniertes Layout">
    <p:bg>
      <p:bgPr>
        <a:solidFill>
          <a:schemeClr val="bg1"/>
        </a:solidFill>
        <a:effectLst/>
      </p:bgPr>
    </p:bg>
    <p:spTree>
      <p:nvGrpSpPr>
        <p:cNvPr id="1" name=""/>
        <p:cNvGrpSpPr/>
        <p:nvPr/>
      </p:nvGrpSpPr>
      <p:grpSpPr>
        <a:xfrm>
          <a:off x="0" y="0"/>
          <a:ext cx="0" cy="0"/>
          <a:chOff x="0" y="0"/>
          <a:chExt cx="0" cy="0"/>
        </a:xfrm>
      </p:grpSpPr>
      <p:sp>
        <p:nvSpPr>
          <p:cNvPr id="2" name="Rechteck 1"/>
          <p:cNvSpPr>
            <a:spLocks noChangeArrowheads="1"/>
          </p:cNvSpPr>
          <p:nvPr userDrawn="1"/>
        </p:nvSpPr>
        <p:spPr bwMode="auto">
          <a:xfrm>
            <a:off x="101600" y="585787"/>
            <a:ext cx="9042400" cy="4557713"/>
          </a:xfrm>
          <a:prstGeom prst="rect">
            <a:avLst/>
          </a:prstGeom>
          <a:solidFill>
            <a:srgbClr val="EDD9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de-DE" altLang="de-DE">
              <a:solidFill>
                <a:schemeClr val="lt1"/>
              </a:solidFill>
              <a:latin typeface="+mn-lt"/>
            </a:endParaRPr>
          </a:p>
        </p:txBody>
      </p:sp>
    </p:spTree>
    <p:extLst>
      <p:ext uri="{BB962C8B-B14F-4D97-AF65-F5344CB8AC3E}">
        <p14:creationId xmlns:p14="http://schemas.microsoft.com/office/powerpoint/2010/main" val="1232122909"/>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Benutzerdefiniertes Layout">
    <p:bg>
      <p:bgPr>
        <a:solidFill>
          <a:schemeClr val="bg1"/>
        </a:solidFill>
        <a:effectLst/>
      </p:bgPr>
    </p:bg>
    <p:spTree>
      <p:nvGrpSpPr>
        <p:cNvPr id="1" name=""/>
        <p:cNvGrpSpPr/>
        <p:nvPr/>
      </p:nvGrpSpPr>
      <p:grpSpPr>
        <a:xfrm>
          <a:off x="0" y="0"/>
          <a:ext cx="0" cy="0"/>
          <a:chOff x="0" y="0"/>
          <a:chExt cx="0" cy="0"/>
        </a:xfrm>
      </p:grpSpPr>
      <p:sp>
        <p:nvSpPr>
          <p:cNvPr id="2" name="Rechteck 1"/>
          <p:cNvSpPr>
            <a:spLocks noChangeArrowheads="1"/>
          </p:cNvSpPr>
          <p:nvPr userDrawn="1"/>
        </p:nvSpPr>
        <p:spPr bwMode="auto">
          <a:xfrm>
            <a:off x="101600" y="585787"/>
            <a:ext cx="9042400" cy="4557713"/>
          </a:xfrm>
          <a:prstGeom prst="rect">
            <a:avLst/>
          </a:prstGeom>
          <a:solidFill>
            <a:srgbClr val="EDD9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de-DE" altLang="de-DE">
              <a:solidFill>
                <a:schemeClr val="lt1"/>
              </a:solidFill>
              <a:latin typeface="+mn-lt"/>
            </a:endParaRPr>
          </a:p>
        </p:txBody>
      </p:sp>
      <p:sp>
        <p:nvSpPr>
          <p:cNvPr id="3" name="Textfeld 2"/>
          <p:cNvSpPr txBox="1">
            <a:spLocks noChangeArrowheads="1"/>
          </p:cNvSpPr>
          <p:nvPr userDrawn="1"/>
        </p:nvSpPr>
        <p:spPr bwMode="auto">
          <a:xfrm>
            <a:off x="274638" y="4924800"/>
            <a:ext cx="88693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eaLnBrk="0" hangingPunct="0">
              <a:tabLst>
                <a:tab pos="3768725" algn="l"/>
                <a:tab pos="5557838" algn="l"/>
                <a:tab pos="8521700" algn="r"/>
              </a:tabLst>
              <a:defRPr>
                <a:solidFill>
                  <a:schemeClr val="tx1"/>
                </a:solidFill>
                <a:latin typeface="Arial" charset="0"/>
              </a:defRPr>
            </a:lvl1pPr>
            <a:lvl2pPr marL="742950" indent="-285750" eaLnBrk="0" hangingPunct="0">
              <a:tabLst>
                <a:tab pos="3768725" algn="l"/>
                <a:tab pos="5557838" algn="l"/>
                <a:tab pos="8521700" algn="r"/>
              </a:tabLst>
              <a:defRPr>
                <a:solidFill>
                  <a:schemeClr val="tx1"/>
                </a:solidFill>
                <a:latin typeface="Arial" charset="0"/>
              </a:defRPr>
            </a:lvl2pPr>
            <a:lvl3pPr marL="1143000" indent="-228600" eaLnBrk="0" hangingPunct="0">
              <a:tabLst>
                <a:tab pos="3768725" algn="l"/>
                <a:tab pos="5557838" algn="l"/>
                <a:tab pos="8521700" algn="r"/>
              </a:tabLst>
              <a:defRPr>
                <a:solidFill>
                  <a:schemeClr val="tx1"/>
                </a:solidFill>
                <a:latin typeface="Arial" charset="0"/>
              </a:defRPr>
            </a:lvl3pPr>
            <a:lvl4pPr marL="1600200" indent="-228600" eaLnBrk="0" hangingPunct="0">
              <a:tabLst>
                <a:tab pos="3768725" algn="l"/>
                <a:tab pos="5557838" algn="l"/>
                <a:tab pos="8521700" algn="r"/>
              </a:tabLst>
              <a:defRPr>
                <a:solidFill>
                  <a:schemeClr val="tx1"/>
                </a:solidFill>
                <a:latin typeface="Arial" charset="0"/>
              </a:defRPr>
            </a:lvl4pPr>
            <a:lvl5pPr marL="2057400" indent="-228600" eaLnBrk="0" hangingPunct="0">
              <a:tabLst>
                <a:tab pos="3768725" algn="l"/>
                <a:tab pos="5557838" algn="l"/>
                <a:tab pos="8521700" algn="r"/>
              </a:tabLst>
              <a:defRPr>
                <a:solidFill>
                  <a:schemeClr val="tx1"/>
                </a:solidFill>
                <a:latin typeface="Arial" charset="0"/>
              </a:defRPr>
            </a:lvl5pPr>
            <a:lvl6pPr marL="2514600" indent="-228600" eaLnBrk="0" fontAlgn="base" hangingPunct="0">
              <a:spcBef>
                <a:spcPct val="0"/>
              </a:spcBef>
              <a:spcAft>
                <a:spcPct val="0"/>
              </a:spcAft>
              <a:tabLst>
                <a:tab pos="3768725" algn="l"/>
                <a:tab pos="5557838" algn="l"/>
                <a:tab pos="8521700" algn="r"/>
              </a:tabLst>
              <a:defRPr>
                <a:solidFill>
                  <a:schemeClr val="tx1"/>
                </a:solidFill>
                <a:latin typeface="Arial" charset="0"/>
              </a:defRPr>
            </a:lvl6pPr>
            <a:lvl7pPr marL="2971800" indent="-228600" eaLnBrk="0" fontAlgn="base" hangingPunct="0">
              <a:spcBef>
                <a:spcPct val="0"/>
              </a:spcBef>
              <a:spcAft>
                <a:spcPct val="0"/>
              </a:spcAft>
              <a:tabLst>
                <a:tab pos="3768725" algn="l"/>
                <a:tab pos="5557838" algn="l"/>
                <a:tab pos="8521700" algn="r"/>
              </a:tabLst>
              <a:defRPr>
                <a:solidFill>
                  <a:schemeClr val="tx1"/>
                </a:solidFill>
                <a:latin typeface="Arial" charset="0"/>
              </a:defRPr>
            </a:lvl7pPr>
            <a:lvl8pPr marL="3429000" indent="-228600" eaLnBrk="0" fontAlgn="base" hangingPunct="0">
              <a:spcBef>
                <a:spcPct val="0"/>
              </a:spcBef>
              <a:spcAft>
                <a:spcPct val="0"/>
              </a:spcAft>
              <a:tabLst>
                <a:tab pos="3768725" algn="l"/>
                <a:tab pos="5557838" algn="l"/>
                <a:tab pos="8521700" algn="r"/>
              </a:tabLst>
              <a:defRPr>
                <a:solidFill>
                  <a:schemeClr val="tx1"/>
                </a:solidFill>
                <a:latin typeface="Arial" charset="0"/>
              </a:defRPr>
            </a:lvl8pPr>
            <a:lvl9pPr marL="3886200" indent="-228600" eaLnBrk="0" fontAlgn="base" hangingPunct="0">
              <a:spcBef>
                <a:spcPct val="0"/>
              </a:spcBef>
              <a:spcAft>
                <a:spcPct val="0"/>
              </a:spcAft>
              <a:tabLst>
                <a:tab pos="3768725" algn="l"/>
                <a:tab pos="5557838" algn="l"/>
                <a:tab pos="8521700" algn="r"/>
              </a:tabLst>
              <a:defRPr>
                <a:solidFill>
                  <a:schemeClr val="tx1"/>
                </a:solidFill>
                <a:latin typeface="Arial" charset="0"/>
              </a:defRPr>
            </a:lvl9pPr>
          </a:lstStyle>
          <a:p>
            <a:pPr eaLnBrk="1" hangingPunct="1">
              <a:defRPr/>
            </a:pPr>
            <a:r>
              <a:rPr lang="de-DE" sz="1000" b="1" dirty="0"/>
              <a:t>Absturzsicherungen im Holzbau</a:t>
            </a:r>
            <a:r>
              <a:rPr lang="de-DE" sz="1000" dirty="0"/>
              <a:t>	Kassel, </a:t>
            </a:r>
            <a:fld id="{DCFCEB34-243B-48B2-9058-5AF186FC852D}" type="datetime1">
              <a:rPr lang="de-DE" sz="1000" smtClean="0"/>
              <a:pPr eaLnBrk="1" hangingPunct="1">
                <a:defRPr/>
              </a:pPr>
              <a:t>22.07.2020</a:t>
            </a:fld>
            <a:r>
              <a:rPr lang="de-DE" sz="1000" dirty="0"/>
              <a:t>	</a:t>
            </a:r>
            <a:fld id="{468E1AD0-A3BC-428A-9C10-367B5FAB7478}" type="datetime10">
              <a:rPr lang="de-DE" sz="1000" smtClean="0"/>
              <a:pPr eaLnBrk="1" hangingPunct="1">
                <a:defRPr/>
              </a:pPr>
              <a:t>08:33</a:t>
            </a:fld>
            <a:r>
              <a:rPr lang="de-DE" sz="1000" dirty="0"/>
              <a:t>	Folie:    -  </a:t>
            </a:r>
            <a:fld id="{E56EFEAA-421E-42C8-B2D5-2B588ADBB34E}" type="slidenum">
              <a:rPr lang="de-DE" sz="1000" smtClean="0"/>
              <a:pPr eaLnBrk="1" hangingPunct="1">
                <a:defRPr/>
              </a:pPr>
              <a:t>‹Nr.›</a:t>
            </a:fld>
            <a:r>
              <a:rPr lang="de-DE" sz="1000" dirty="0"/>
              <a:t>  -</a:t>
            </a:r>
          </a:p>
        </p:txBody>
      </p:sp>
      <p:pic>
        <p:nvPicPr>
          <p:cNvPr id="4" name="Grafik 5" descr="Balken.wm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4760562"/>
            <a:ext cx="9154058" cy="187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94470" y="38889"/>
            <a:ext cx="914034" cy="520331"/>
          </a:xfrm>
          <a:prstGeom prst="rect">
            <a:avLst/>
          </a:prstGeom>
        </p:spPr>
      </p:pic>
      <p:pic>
        <p:nvPicPr>
          <p:cNvPr id="7" name="Grafik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80312" y="38888"/>
            <a:ext cx="756287" cy="524269"/>
          </a:xfrm>
          <a:prstGeom prst="rect">
            <a:avLst/>
          </a:prstGeom>
        </p:spPr>
      </p:pic>
    </p:spTree>
    <p:extLst>
      <p:ext uri="{BB962C8B-B14F-4D97-AF65-F5344CB8AC3E}">
        <p14:creationId xmlns:p14="http://schemas.microsoft.com/office/powerpoint/2010/main" val="529714088"/>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6_Benutzerdefiniertes Layout">
    <p:bg>
      <p:bgPr>
        <a:solidFill>
          <a:schemeClr val="bg1"/>
        </a:solidFill>
        <a:effectLst/>
      </p:bgPr>
    </p:bg>
    <p:spTree>
      <p:nvGrpSpPr>
        <p:cNvPr id="1" name=""/>
        <p:cNvGrpSpPr/>
        <p:nvPr/>
      </p:nvGrpSpPr>
      <p:grpSpPr>
        <a:xfrm>
          <a:off x="0" y="0"/>
          <a:ext cx="0" cy="0"/>
          <a:chOff x="0" y="0"/>
          <a:chExt cx="0" cy="0"/>
        </a:xfrm>
      </p:grpSpPr>
      <p:sp>
        <p:nvSpPr>
          <p:cNvPr id="2" name="Rechteck 1"/>
          <p:cNvSpPr>
            <a:spLocks noChangeArrowheads="1"/>
          </p:cNvSpPr>
          <p:nvPr userDrawn="1"/>
        </p:nvSpPr>
        <p:spPr bwMode="auto">
          <a:xfrm>
            <a:off x="101600" y="585787"/>
            <a:ext cx="9042400" cy="4557713"/>
          </a:xfrm>
          <a:prstGeom prst="rect">
            <a:avLst/>
          </a:prstGeom>
          <a:solidFill>
            <a:srgbClr val="FFB21A"/>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de-DE" altLang="de-DE">
              <a:solidFill>
                <a:srgbClr val="FFFFFF"/>
              </a:solidFill>
            </a:endParaRPr>
          </a:p>
        </p:txBody>
      </p:sp>
      <p:pic>
        <p:nvPicPr>
          <p:cNvPr id="3" name="Grafik 3" descr="Bubiza_Logo_neu_vorl.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96336" y="33338"/>
            <a:ext cx="1464210" cy="479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descr="Bubiza_Mediatorseit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013" y="3123010"/>
            <a:ext cx="9043987" cy="2027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2228615"/>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Benutzerdefiniertes Layout">
    <p:bg>
      <p:bgPr>
        <a:solidFill>
          <a:schemeClr val="bg1"/>
        </a:solidFill>
        <a:effectLst/>
      </p:bgPr>
    </p:bg>
    <p:spTree>
      <p:nvGrpSpPr>
        <p:cNvPr id="1" name=""/>
        <p:cNvGrpSpPr/>
        <p:nvPr/>
      </p:nvGrpSpPr>
      <p:grpSpPr>
        <a:xfrm>
          <a:off x="0" y="0"/>
          <a:ext cx="0" cy="0"/>
          <a:chOff x="0" y="0"/>
          <a:chExt cx="0" cy="0"/>
        </a:xfrm>
      </p:grpSpPr>
      <p:sp>
        <p:nvSpPr>
          <p:cNvPr id="2" name="Rechteck 1"/>
          <p:cNvSpPr>
            <a:spLocks noChangeArrowheads="1"/>
          </p:cNvSpPr>
          <p:nvPr userDrawn="1"/>
        </p:nvSpPr>
        <p:spPr bwMode="auto">
          <a:xfrm>
            <a:off x="101600" y="585787"/>
            <a:ext cx="9042400" cy="4557713"/>
          </a:xfrm>
          <a:prstGeom prst="rect">
            <a:avLst/>
          </a:prstGeom>
          <a:solidFill>
            <a:srgbClr val="FFB21A"/>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de-DE" altLang="de-DE">
              <a:solidFill>
                <a:srgbClr val="FFFFFF"/>
              </a:solidFill>
            </a:endParaRPr>
          </a:p>
        </p:txBody>
      </p:sp>
      <p:sp>
        <p:nvSpPr>
          <p:cNvPr id="3" name="Textfeld 2"/>
          <p:cNvSpPr txBox="1">
            <a:spLocks noChangeArrowheads="1"/>
          </p:cNvSpPr>
          <p:nvPr userDrawn="1"/>
        </p:nvSpPr>
        <p:spPr bwMode="auto">
          <a:xfrm>
            <a:off x="274638" y="4924800"/>
            <a:ext cx="88693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eaLnBrk="0" hangingPunct="0">
              <a:tabLst>
                <a:tab pos="3768725" algn="l"/>
                <a:tab pos="5557838" algn="l"/>
                <a:tab pos="8521700" algn="r"/>
              </a:tabLst>
              <a:defRPr>
                <a:solidFill>
                  <a:schemeClr val="tx1"/>
                </a:solidFill>
                <a:latin typeface="Arial" charset="0"/>
              </a:defRPr>
            </a:lvl1pPr>
            <a:lvl2pPr marL="742950" indent="-285750" eaLnBrk="0" hangingPunct="0">
              <a:tabLst>
                <a:tab pos="3768725" algn="l"/>
                <a:tab pos="5557838" algn="l"/>
                <a:tab pos="8521700" algn="r"/>
              </a:tabLst>
              <a:defRPr>
                <a:solidFill>
                  <a:schemeClr val="tx1"/>
                </a:solidFill>
                <a:latin typeface="Arial" charset="0"/>
              </a:defRPr>
            </a:lvl2pPr>
            <a:lvl3pPr marL="1143000" indent="-228600" eaLnBrk="0" hangingPunct="0">
              <a:tabLst>
                <a:tab pos="3768725" algn="l"/>
                <a:tab pos="5557838" algn="l"/>
                <a:tab pos="8521700" algn="r"/>
              </a:tabLst>
              <a:defRPr>
                <a:solidFill>
                  <a:schemeClr val="tx1"/>
                </a:solidFill>
                <a:latin typeface="Arial" charset="0"/>
              </a:defRPr>
            </a:lvl3pPr>
            <a:lvl4pPr marL="1600200" indent="-228600" eaLnBrk="0" hangingPunct="0">
              <a:tabLst>
                <a:tab pos="3768725" algn="l"/>
                <a:tab pos="5557838" algn="l"/>
                <a:tab pos="8521700" algn="r"/>
              </a:tabLst>
              <a:defRPr>
                <a:solidFill>
                  <a:schemeClr val="tx1"/>
                </a:solidFill>
                <a:latin typeface="Arial" charset="0"/>
              </a:defRPr>
            </a:lvl4pPr>
            <a:lvl5pPr marL="2057400" indent="-228600" eaLnBrk="0" hangingPunct="0">
              <a:tabLst>
                <a:tab pos="3768725" algn="l"/>
                <a:tab pos="5557838" algn="l"/>
                <a:tab pos="8521700" algn="r"/>
              </a:tabLst>
              <a:defRPr>
                <a:solidFill>
                  <a:schemeClr val="tx1"/>
                </a:solidFill>
                <a:latin typeface="Arial" charset="0"/>
              </a:defRPr>
            </a:lvl5pPr>
            <a:lvl6pPr marL="2514600" indent="-228600" eaLnBrk="0" fontAlgn="base" hangingPunct="0">
              <a:spcBef>
                <a:spcPct val="0"/>
              </a:spcBef>
              <a:spcAft>
                <a:spcPct val="0"/>
              </a:spcAft>
              <a:tabLst>
                <a:tab pos="3768725" algn="l"/>
                <a:tab pos="5557838" algn="l"/>
                <a:tab pos="8521700" algn="r"/>
              </a:tabLst>
              <a:defRPr>
                <a:solidFill>
                  <a:schemeClr val="tx1"/>
                </a:solidFill>
                <a:latin typeface="Arial" charset="0"/>
              </a:defRPr>
            </a:lvl6pPr>
            <a:lvl7pPr marL="2971800" indent="-228600" eaLnBrk="0" fontAlgn="base" hangingPunct="0">
              <a:spcBef>
                <a:spcPct val="0"/>
              </a:spcBef>
              <a:spcAft>
                <a:spcPct val="0"/>
              </a:spcAft>
              <a:tabLst>
                <a:tab pos="3768725" algn="l"/>
                <a:tab pos="5557838" algn="l"/>
                <a:tab pos="8521700" algn="r"/>
              </a:tabLst>
              <a:defRPr>
                <a:solidFill>
                  <a:schemeClr val="tx1"/>
                </a:solidFill>
                <a:latin typeface="Arial" charset="0"/>
              </a:defRPr>
            </a:lvl7pPr>
            <a:lvl8pPr marL="3429000" indent="-228600" eaLnBrk="0" fontAlgn="base" hangingPunct="0">
              <a:spcBef>
                <a:spcPct val="0"/>
              </a:spcBef>
              <a:spcAft>
                <a:spcPct val="0"/>
              </a:spcAft>
              <a:tabLst>
                <a:tab pos="3768725" algn="l"/>
                <a:tab pos="5557838" algn="l"/>
                <a:tab pos="8521700" algn="r"/>
              </a:tabLst>
              <a:defRPr>
                <a:solidFill>
                  <a:schemeClr val="tx1"/>
                </a:solidFill>
                <a:latin typeface="Arial" charset="0"/>
              </a:defRPr>
            </a:lvl8pPr>
            <a:lvl9pPr marL="3886200" indent="-228600" eaLnBrk="0" fontAlgn="base" hangingPunct="0">
              <a:spcBef>
                <a:spcPct val="0"/>
              </a:spcBef>
              <a:spcAft>
                <a:spcPct val="0"/>
              </a:spcAft>
              <a:tabLst>
                <a:tab pos="3768725" algn="l"/>
                <a:tab pos="5557838" algn="l"/>
                <a:tab pos="8521700" algn="r"/>
              </a:tabLst>
              <a:defRPr>
                <a:solidFill>
                  <a:schemeClr val="tx1"/>
                </a:solidFill>
                <a:latin typeface="Arial" charset="0"/>
              </a:defRPr>
            </a:lvl9pPr>
          </a:lstStyle>
          <a:p>
            <a:pPr eaLnBrk="1" hangingPunct="1">
              <a:defRPr/>
            </a:pPr>
            <a:r>
              <a:rPr lang="de-DE" sz="1000" b="1" dirty="0"/>
              <a:t>Absturzsicherungen im Holzbau</a:t>
            </a:r>
            <a:r>
              <a:rPr lang="de-DE" sz="1000" dirty="0"/>
              <a:t>	Kassel, </a:t>
            </a:r>
            <a:fld id="{DCFCEB34-243B-48B2-9058-5AF186FC852D}" type="datetime1">
              <a:rPr lang="de-DE" sz="1000" smtClean="0"/>
              <a:pPr eaLnBrk="1" hangingPunct="1">
                <a:defRPr/>
              </a:pPr>
              <a:t>22.07.2020</a:t>
            </a:fld>
            <a:r>
              <a:rPr lang="de-DE" sz="1000" dirty="0"/>
              <a:t>	</a:t>
            </a:r>
            <a:fld id="{468E1AD0-A3BC-428A-9C10-367B5FAB7478}" type="datetime10">
              <a:rPr lang="de-DE" sz="1000" smtClean="0"/>
              <a:pPr eaLnBrk="1" hangingPunct="1">
                <a:defRPr/>
              </a:pPr>
              <a:t>08:33</a:t>
            </a:fld>
            <a:r>
              <a:rPr lang="de-DE" sz="1000" dirty="0"/>
              <a:t>	Folie:    -  </a:t>
            </a:r>
            <a:fld id="{E56EFEAA-421E-42C8-B2D5-2B588ADBB34E}" type="slidenum">
              <a:rPr lang="de-DE" sz="1000" smtClean="0"/>
              <a:pPr eaLnBrk="1" hangingPunct="1">
                <a:defRPr/>
              </a:pPr>
              <a:t>‹Nr.›</a:t>
            </a:fld>
            <a:r>
              <a:rPr lang="de-DE" sz="1000" dirty="0"/>
              <a:t>  -</a:t>
            </a:r>
          </a:p>
        </p:txBody>
      </p:sp>
      <p:pic>
        <p:nvPicPr>
          <p:cNvPr id="4" name="Grafik 5" descr="Balken.wm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4760562"/>
            <a:ext cx="9154058" cy="187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3" descr="Bubiza_Logo_neu_vorl.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96336" y="33338"/>
            <a:ext cx="1464210" cy="479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7018711"/>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00"/>
            </a:gs>
            <a:gs pos="100000">
              <a:schemeClr val="bg1"/>
            </a:gs>
          </a:gsLst>
          <a:lin ang="0" scaled="1"/>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8" r:id="rId1"/>
    <p:sldLayoutId id="2147483719" r:id="rId2"/>
    <p:sldLayoutId id="2147483714" r:id="rId3"/>
    <p:sldLayoutId id="2147483715" r:id="rId4"/>
  </p:sldLayoutIdLst>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8.wmf"/><Relationship Id="rId5" Type="http://schemas.openxmlformats.org/officeDocument/2006/relationships/image" Target="../media/image7.emf"/><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1.wmf"/><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27.wmf"/><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27.wmf"/><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33.w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14.wmf"/><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22.wmf"/><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27.wmf"/><Relationship Id="rId5" Type="http://schemas.openxmlformats.org/officeDocument/2006/relationships/image" Target="../media/image22.wmf"/><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notesSlide" Target="../notesSlides/notesSlide16.xml"/><Relationship Id="rId7" Type="http://schemas.openxmlformats.org/officeDocument/2006/relationships/image" Target="../media/image14.wmf"/><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39.png"/><Relationship Id="rId5" Type="http://schemas.openxmlformats.org/officeDocument/2006/relationships/hyperlink" Target="http://www.bauforumplus.eu/absturz/dachs-dokumente0/d-a-ch-s-dokumente-deutsch/" TargetMode="Externa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33.wmf"/><Relationship Id="rId5" Type="http://schemas.openxmlformats.org/officeDocument/2006/relationships/image" Target="../media/image41.wmf"/><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43.wmf"/><Relationship Id="rId4" Type="http://schemas.openxmlformats.org/officeDocument/2006/relationships/image" Target="../media/image42.w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8.wmf"/><Relationship Id="rId5" Type="http://schemas.openxmlformats.org/officeDocument/2006/relationships/image" Target="../media/image7.emf"/><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21.wmf"/><Relationship Id="rId5" Type="http://schemas.openxmlformats.org/officeDocument/2006/relationships/image" Target="../media/image45.png"/><Relationship Id="rId4" Type="http://schemas.openxmlformats.org/officeDocument/2006/relationships/image" Target="../media/image44.wmf"/></Relationships>
</file>

<file path=ppt/slides/_rels/slide21.xml.rels><?xml version="1.0" encoding="UTF-8" standalone="yes"?>
<Relationships xmlns="http://schemas.openxmlformats.org/package/2006/relationships"><Relationship Id="rId8" Type="http://schemas.openxmlformats.org/officeDocument/2006/relationships/image" Target="../media/image50.wmf"/><Relationship Id="rId13" Type="http://schemas.openxmlformats.org/officeDocument/2006/relationships/image" Target="../media/image55.wmf"/><Relationship Id="rId3" Type="http://schemas.openxmlformats.org/officeDocument/2006/relationships/notesSlide" Target="../notesSlides/notesSlide20.xml"/><Relationship Id="rId7" Type="http://schemas.openxmlformats.org/officeDocument/2006/relationships/image" Target="../media/image49.wmf"/><Relationship Id="rId12" Type="http://schemas.openxmlformats.org/officeDocument/2006/relationships/image" Target="../media/image54.wmf"/><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48.png"/><Relationship Id="rId11" Type="http://schemas.openxmlformats.org/officeDocument/2006/relationships/image" Target="../media/image53.wmf"/><Relationship Id="rId5" Type="http://schemas.openxmlformats.org/officeDocument/2006/relationships/image" Target="../media/image47.wmf"/><Relationship Id="rId10" Type="http://schemas.openxmlformats.org/officeDocument/2006/relationships/image" Target="../media/image52.wmf"/><Relationship Id="rId4" Type="http://schemas.openxmlformats.org/officeDocument/2006/relationships/image" Target="../media/image46.png"/><Relationship Id="rId9" Type="http://schemas.openxmlformats.org/officeDocument/2006/relationships/image" Target="../media/image51.wmf"/></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14.w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33.wmf"/><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33.wmf"/><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notesSlide" Target="../notesSlides/notesSlide23.xml"/><Relationship Id="rId7" Type="http://schemas.openxmlformats.org/officeDocument/2006/relationships/image" Target="../media/image61.wmf"/><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60.png"/><Relationship Id="rId5" Type="http://schemas.openxmlformats.org/officeDocument/2006/relationships/image" Target="../media/image33.wmf"/><Relationship Id="rId10" Type="http://schemas.openxmlformats.org/officeDocument/2006/relationships/image" Target="../media/image63.wmf"/><Relationship Id="rId4" Type="http://schemas.openxmlformats.org/officeDocument/2006/relationships/image" Target="../media/image59.png"/><Relationship Id="rId9" Type="http://schemas.openxmlformats.org/officeDocument/2006/relationships/image" Target="../media/image62.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33.wmf"/><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33.wmf"/><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67.jpeg"/><Relationship Id="rId5" Type="http://schemas.openxmlformats.org/officeDocument/2006/relationships/image" Target="../media/image66.wmf"/><Relationship Id="rId4" Type="http://schemas.openxmlformats.org/officeDocument/2006/relationships/image" Target="../media/image6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69.png"/><Relationship Id="rId5" Type="http://schemas.openxmlformats.org/officeDocument/2006/relationships/image" Target="../media/image33.wmf"/><Relationship Id="rId4" Type="http://schemas.openxmlformats.org/officeDocument/2006/relationships/image" Target="../media/image68.jpeg"/></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33.wmf"/></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3.xml"/><Relationship Id="rId7" Type="http://schemas.openxmlformats.org/officeDocument/2006/relationships/slide" Target="slide49.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slide" Target="slide25.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72.png"/><Relationship Id="rId4" Type="http://schemas.openxmlformats.org/officeDocument/2006/relationships/image" Target="../media/image33.wmf"/></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2.xml"/><Relationship Id="rId1" Type="http://schemas.openxmlformats.org/officeDocument/2006/relationships/tags" Target="../tags/tag32.xml"/><Relationship Id="rId5" Type="http://schemas.openxmlformats.org/officeDocument/2006/relationships/image" Target="../media/image22.wmf"/><Relationship Id="rId4" Type="http://schemas.openxmlformats.org/officeDocument/2006/relationships/image" Target="../media/image49.wmf"/></Relationships>
</file>

<file path=ppt/slides/_rels/slide3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22.wmf"/><Relationship Id="rId5" Type="http://schemas.openxmlformats.org/officeDocument/2006/relationships/image" Target="../media/image49.wmf"/><Relationship Id="rId4" Type="http://schemas.openxmlformats.org/officeDocument/2006/relationships/image" Target="../media/image75.jpeg"/></Relationships>
</file>

<file path=ppt/slides/_rels/slide33.xml.rels><?xml version="1.0" encoding="UTF-8" standalone="yes"?>
<Relationships xmlns="http://schemas.openxmlformats.org/package/2006/relationships"><Relationship Id="rId8" Type="http://schemas.openxmlformats.org/officeDocument/2006/relationships/image" Target="../media/image80.wmf"/><Relationship Id="rId3" Type="http://schemas.openxmlformats.org/officeDocument/2006/relationships/notesSlide" Target="../notesSlides/notesSlide27.xml"/><Relationship Id="rId7" Type="http://schemas.openxmlformats.org/officeDocument/2006/relationships/image" Target="../media/image79.wmf"/><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78.wmf"/><Relationship Id="rId5" Type="http://schemas.openxmlformats.org/officeDocument/2006/relationships/image" Target="../media/image77.wmf"/><Relationship Id="rId10" Type="http://schemas.openxmlformats.org/officeDocument/2006/relationships/image" Target="../media/image82.wmf"/><Relationship Id="rId4" Type="http://schemas.openxmlformats.org/officeDocument/2006/relationships/image" Target="../media/image76.jpeg"/><Relationship Id="rId9" Type="http://schemas.openxmlformats.org/officeDocument/2006/relationships/image" Target="../media/image81.wmf"/></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tags" Target="../tags/tag37.xml"/><Relationship Id="rId5" Type="http://schemas.openxmlformats.org/officeDocument/2006/relationships/image" Target="../media/image22.wmf"/><Relationship Id="rId4" Type="http://schemas.openxmlformats.org/officeDocument/2006/relationships/image" Target="../media/image33.wm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14.wmf"/><Relationship Id="rId5" Type="http://schemas.openxmlformats.org/officeDocument/2006/relationships/hyperlink" Target="http://www.bauforumplus.eu/absturz/dachs-dokumente0/d-a-ch-s-dokumente-deutsch/" TargetMode="External"/><Relationship Id="rId4" Type="http://schemas.openxmlformats.org/officeDocument/2006/relationships/image" Target="../media/image86.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22.wmf"/><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49.wmf"/><Relationship Id="rId5" Type="http://schemas.openxmlformats.org/officeDocument/2006/relationships/image" Target="../media/image88.wmf"/><Relationship Id="rId4" Type="http://schemas.openxmlformats.org/officeDocument/2006/relationships/image" Target="../media/image87.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8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90.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42.xml"/><Relationship Id="rId5" Type="http://schemas.openxmlformats.org/officeDocument/2006/relationships/image" Target="../media/image33.wmf"/><Relationship Id="rId4" Type="http://schemas.openxmlformats.org/officeDocument/2006/relationships/image" Target="../media/image91.jpeg"/></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96.png"/><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image" Target="../media/image14.wmf"/><Relationship Id="rId5" Type="http://schemas.openxmlformats.org/officeDocument/2006/relationships/image" Target="../media/image95.png"/><Relationship Id="rId4" Type="http://schemas.openxmlformats.org/officeDocument/2006/relationships/image" Target="../media/image94.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46.xml"/><Relationship Id="rId5" Type="http://schemas.openxmlformats.org/officeDocument/2006/relationships/image" Target="../media/image14.wmf"/><Relationship Id="rId4" Type="http://schemas.openxmlformats.org/officeDocument/2006/relationships/image" Target="../media/image97.png"/></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2.xml"/><Relationship Id="rId1" Type="http://schemas.openxmlformats.org/officeDocument/2006/relationships/tags" Target="../tags/tag47.xml"/><Relationship Id="rId5" Type="http://schemas.openxmlformats.org/officeDocument/2006/relationships/image" Target="../media/image14.wmf"/><Relationship Id="rId4" Type="http://schemas.openxmlformats.org/officeDocument/2006/relationships/image" Target="../media/image99.png"/></Relationships>
</file>

<file path=ppt/slides/_rels/slide4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notesSlide" Target="../notesSlides/notesSlide35.xml"/><Relationship Id="rId7" Type="http://schemas.openxmlformats.org/officeDocument/2006/relationships/image" Target="../media/image101.png"/><Relationship Id="rId2" Type="http://schemas.openxmlformats.org/officeDocument/2006/relationships/slideLayout" Target="../slideLayouts/slideLayout2.xml"/><Relationship Id="rId1" Type="http://schemas.openxmlformats.org/officeDocument/2006/relationships/tags" Target="../tags/tag48.xml"/><Relationship Id="rId6" Type="http://schemas.openxmlformats.org/officeDocument/2006/relationships/image" Target="../media/image14.wmf"/><Relationship Id="rId5" Type="http://schemas.openxmlformats.org/officeDocument/2006/relationships/image" Target="../media/image100.png"/><Relationship Id="rId4" Type="http://schemas.openxmlformats.org/officeDocument/2006/relationships/hyperlink" Target="https://www.youtube.com/watch?v=T5iEsBQ3PDA&amp;list=PL56mag8_WblP_cUfMWZT_DM3W_0dr5BCD&amp;index=3"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notesSlide" Target="../notesSlides/notesSlide36.xml"/><Relationship Id="rId7" Type="http://schemas.openxmlformats.org/officeDocument/2006/relationships/image" Target="../media/image106.png"/><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slideLayout" Target="../slideLayouts/slideLayout2.xml"/><Relationship Id="rId1" Type="http://schemas.openxmlformats.org/officeDocument/2006/relationships/tags" Target="../tags/tag50.xml"/><Relationship Id="rId5" Type="http://schemas.openxmlformats.org/officeDocument/2006/relationships/image" Target="../media/image108.wmf"/><Relationship Id="rId4" Type="http://schemas.openxmlformats.org/officeDocument/2006/relationships/image" Target="../media/image22.w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5.jpeg"/><Relationship Id="rId5" Type="http://schemas.openxmlformats.org/officeDocument/2006/relationships/image" Target="../media/image14.wmf"/><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image" Target="../media/image109.jpeg"/><Relationship Id="rId7" Type="http://schemas.openxmlformats.org/officeDocument/2006/relationships/image" Target="../media/image111.png"/><Relationship Id="rId2" Type="http://schemas.openxmlformats.org/officeDocument/2006/relationships/slideLayout" Target="../slideLayouts/slideLayout2.xml"/><Relationship Id="rId1" Type="http://schemas.openxmlformats.org/officeDocument/2006/relationships/tags" Target="../tags/tag51.xml"/><Relationship Id="rId6" Type="http://schemas.openxmlformats.org/officeDocument/2006/relationships/image" Target="../media/image14.wmf"/><Relationship Id="rId5" Type="http://schemas.openxmlformats.org/officeDocument/2006/relationships/image" Target="../media/image110.wmf"/><Relationship Id="rId10" Type="http://schemas.openxmlformats.org/officeDocument/2006/relationships/image" Target="../media/image113.png"/><Relationship Id="rId4" Type="http://schemas.openxmlformats.org/officeDocument/2006/relationships/image" Target="../media/image22.wmf"/><Relationship Id="rId9" Type="http://schemas.openxmlformats.org/officeDocument/2006/relationships/image" Target="../media/image112.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52.xml"/><Relationship Id="rId6" Type="http://schemas.openxmlformats.org/officeDocument/2006/relationships/image" Target="../media/image115.png"/><Relationship Id="rId5" Type="http://schemas.openxmlformats.org/officeDocument/2006/relationships/image" Target="../media/image14.wmf"/><Relationship Id="rId4" Type="http://schemas.openxmlformats.org/officeDocument/2006/relationships/image" Target="../media/image114.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53.xml"/><Relationship Id="rId5" Type="http://schemas.openxmlformats.org/officeDocument/2006/relationships/image" Target="../media/image14.wmf"/><Relationship Id="rId4" Type="http://schemas.openxmlformats.org/officeDocument/2006/relationships/image" Target="../media/image116.png"/></Relationships>
</file>

<file path=ppt/slides/_rels/slide53.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notesSlide" Target="../notesSlides/notesSlide39.xml"/><Relationship Id="rId7" Type="http://schemas.openxmlformats.org/officeDocument/2006/relationships/image" Target="../media/image14.wmf"/><Relationship Id="rId2" Type="http://schemas.openxmlformats.org/officeDocument/2006/relationships/slideLayout" Target="../slideLayouts/slideLayout2.xml"/><Relationship Id="rId1" Type="http://schemas.openxmlformats.org/officeDocument/2006/relationships/tags" Target="../tags/tag54.xml"/><Relationship Id="rId6" Type="http://schemas.openxmlformats.org/officeDocument/2006/relationships/image" Target="../media/image118.png"/><Relationship Id="rId5" Type="http://schemas.openxmlformats.org/officeDocument/2006/relationships/hyperlink" Target="http://www.bauforumplus.eu/absturz/dachs-dokumente0/d-a-ch-s-dokumente-deutsch/" TargetMode="External"/><Relationship Id="rId4" Type="http://schemas.openxmlformats.org/officeDocument/2006/relationships/image" Target="../media/image117.png"/><Relationship Id="rId9" Type="http://schemas.openxmlformats.org/officeDocument/2006/relationships/image" Target="../media/image120.png"/></Relationships>
</file>

<file path=ppt/slides/_rels/slide54.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3.png"/><Relationship Id="rId2" Type="http://schemas.openxmlformats.org/officeDocument/2006/relationships/slideLayout" Target="../slideLayouts/slideLayout2.xml"/><Relationship Id="rId1" Type="http://schemas.openxmlformats.org/officeDocument/2006/relationships/tags" Target="../tags/tag55.xml"/><Relationship Id="rId6" Type="http://schemas.openxmlformats.org/officeDocument/2006/relationships/image" Target="../media/image14.wmf"/><Relationship Id="rId5" Type="http://schemas.openxmlformats.org/officeDocument/2006/relationships/image" Target="../media/image122.wmf"/><Relationship Id="rId4" Type="http://schemas.openxmlformats.org/officeDocument/2006/relationships/hyperlink" Target="https://www.youtube.com/watch?v=YS2vQPoS9OA" TargetMode="Externa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56.xml"/><Relationship Id="rId5" Type="http://schemas.openxmlformats.org/officeDocument/2006/relationships/image" Target="../media/image14.wmf"/><Relationship Id="rId4" Type="http://schemas.openxmlformats.org/officeDocument/2006/relationships/image" Target="../media/image124.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57.xml"/><Relationship Id="rId5" Type="http://schemas.openxmlformats.org/officeDocument/2006/relationships/image" Target="../media/image14.wmf"/><Relationship Id="rId4" Type="http://schemas.openxmlformats.org/officeDocument/2006/relationships/image" Target="../media/image125.png"/></Relationships>
</file>

<file path=ppt/slides/_rels/slide5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slideLayout" Target="../slideLayouts/slideLayout2.xml"/><Relationship Id="rId1" Type="http://schemas.openxmlformats.org/officeDocument/2006/relationships/tags" Target="../tags/tag58.xml"/><Relationship Id="rId4" Type="http://schemas.openxmlformats.org/officeDocument/2006/relationships/image" Target="../media/image14.wmf"/></Relationships>
</file>

<file path=ppt/slides/_rels/slide5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14.wmf"/></Relationships>
</file>

<file path=ppt/slides/_rels/slide5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8.wmf"/><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4.wmf"/><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61.xml"/><Relationship Id="rId5" Type="http://schemas.openxmlformats.org/officeDocument/2006/relationships/image" Target="../media/image14.wmf"/><Relationship Id="rId4" Type="http://schemas.openxmlformats.org/officeDocument/2006/relationships/image" Target="../media/image129.jpeg"/></Relationships>
</file>

<file path=ppt/slides/_rels/slide6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131.png"/></Relationships>
</file>

<file path=ppt/slides/_rels/slide6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1.xml"/><Relationship Id="rId1" Type="http://schemas.openxmlformats.org/officeDocument/2006/relationships/tags" Target="../tags/tag63.xml"/><Relationship Id="rId6" Type="http://schemas.microsoft.com/office/2007/relationships/hdphoto" Target="../media/hdphoto1.wdp"/><Relationship Id="rId5" Type="http://schemas.openxmlformats.org/officeDocument/2006/relationships/image" Target="../media/image132.png"/><Relationship Id="rId4" Type="http://schemas.openxmlformats.org/officeDocument/2006/relationships/image" Target="../media/image8.w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4.wmf"/><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8.xml"/><Relationship Id="rId7" Type="http://schemas.openxmlformats.org/officeDocument/2006/relationships/image" Target="../media/image23.wmf"/><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2.wmf"/><Relationship Id="rId5" Type="http://schemas.openxmlformats.org/officeDocument/2006/relationships/image" Target="../media/image21.wmf"/><Relationship Id="rId4" Type="http://schemas.openxmlformats.org/officeDocument/2006/relationships/image" Target="../media/image20.png"/><Relationship Id="rId9" Type="http://schemas.openxmlformats.org/officeDocument/2006/relationships/image" Target="../media/image25.w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27.wmf"/><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9" name="Text Box 3"/>
          <p:cNvSpPr txBox="1">
            <a:spLocks noChangeArrowheads="1"/>
          </p:cNvSpPr>
          <p:nvPr/>
        </p:nvSpPr>
        <p:spPr bwMode="auto">
          <a:xfrm>
            <a:off x="446488" y="865542"/>
            <a:ext cx="82510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2800" b="1" dirty="0"/>
              <a:t>Wie können wir Richtabläufe sicherer machen?</a:t>
            </a:r>
          </a:p>
        </p:txBody>
      </p:sp>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1881" y="1523589"/>
            <a:ext cx="2232248" cy="2578217"/>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6" name="Bild 1" descr="BFHA_Aktionslogo_auf_DIN_A2.pd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25777">
            <a:off x="746669" y="2218935"/>
            <a:ext cx="2001731" cy="1270695"/>
          </a:xfrm>
          <a:prstGeom prst="rect">
            <a:avLst/>
          </a:prstGeom>
        </p:spPr>
      </p:pic>
      <p:pic>
        <p:nvPicPr>
          <p:cNvPr id="5" name="Bild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2200" y="2256277"/>
            <a:ext cx="2106806" cy="1196010"/>
          </a:xfrm>
          <a:prstGeom prst="rect">
            <a:avLst/>
          </a:prstGeom>
        </p:spPr>
      </p:pic>
      <p:sp>
        <p:nvSpPr>
          <p:cNvPr id="7" name="Text Box 3"/>
          <p:cNvSpPr txBox="1">
            <a:spLocks noChangeArrowheads="1"/>
          </p:cNvSpPr>
          <p:nvPr/>
        </p:nvSpPr>
        <p:spPr bwMode="auto">
          <a:xfrm>
            <a:off x="3186526" y="123478"/>
            <a:ext cx="27709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b="1" dirty="0"/>
              <a:t>Runder Tisch Zimmerer</a:t>
            </a:r>
          </a:p>
        </p:txBody>
      </p:sp>
      <p:sp>
        <p:nvSpPr>
          <p:cNvPr id="8" name="Text Box 3"/>
          <p:cNvSpPr txBox="1">
            <a:spLocks noChangeArrowheads="1"/>
          </p:cNvSpPr>
          <p:nvPr/>
        </p:nvSpPr>
        <p:spPr bwMode="auto">
          <a:xfrm>
            <a:off x="2170542" y="4342914"/>
            <a:ext cx="480291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600" b="1" dirty="0"/>
              <a:t>Einige Ergebnisse vom „Runden Tisch“ </a:t>
            </a:r>
          </a:p>
          <a:p>
            <a:pPr algn="ctr" eaLnBrk="1" hangingPunct="1"/>
            <a:r>
              <a:rPr lang="de-DE" altLang="de-DE" sz="1200" b="1" dirty="0"/>
              <a:t>veröffentlicht in „Der Zimmermann“</a:t>
            </a:r>
          </a:p>
          <a:p>
            <a:pPr algn="ctr" eaLnBrk="1" hangingPunct="1"/>
            <a:r>
              <a:rPr lang="de-DE" altLang="de-DE" sz="1000" b="1" dirty="0"/>
              <a:t>durch Bundesbildungszentrum des Zimmerer- und Ausbaugewerbes, Kassel</a:t>
            </a:r>
          </a:p>
        </p:txBody>
      </p:sp>
      <p:sp>
        <p:nvSpPr>
          <p:cNvPr id="2" name="Rechteck 1">
            <a:extLst>
              <a:ext uri="{FF2B5EF4-FFF2-40B4-BE49-F238E27FC236}">
                <a16:creationId xmlns:a16="http://schemas.microsoft.com/office/drawing/2014/main" id="{6083CCA5-4294-4113-81D9-C0EE7922BDCF}"/>
              </a:ext>
            </a:extLst>
          </p:cNvPr>
          <p:cNvSpPr/>
          <p:nvPr/>
        </p:nvSpPr>
        <p:spPr>
          <a:xfrm>
            <a:off x="0" y="0"/>
            <a:ext cx="9144000" cy="5143500"/>
          </a:xfrm>
          <a:prstGeom prst="rect">
            <a:avLst/>
          </a:prstGeom>
          <a:solidFill>
            <a:srgbClr val="FFFFFF">
              <a:alpha val="85098"/>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3" name="Textfeld 2">
            <a:extLst>
              <a:ext uri="{FF2B5EF4-FFF2-40B4-BE49-F238E27FC236}">
                <a16:creationId xmlns:a16="http://schemas.microsoft.com/office/drawing/2014/main" id="{5D6A20CC-50FD-4388-8A1C-187F9F7BF56F}"/>
              </a:ext>
            </a:extLst>
          </p:cNvPr>
          <p:cNvSpPr txBox="1"/>
          <p:nvPr/>
        </p:nvSpPr>
        <p:spPr>
          <a:xfrm>
            <a:off x="227966" y="865542"/>
            <a:ext cx="8251040" cy="2800767"/>
          </a:xfrm>
          <a:prstGeom prst="rect">
            <a:avLst/>
          </a:prstGeom>
          <a:noFill/>
        </p:spPr>
        <p:txBody>
          <a:bodyPr wrap="square" rtlCol="0">
            <a:spAutoFit/>
          </a:bodyPr>
          <a:lstStyle/>
          <a:p>
            <a:r>
              <a:rPr lang="de-DE" sz="1600" b="1" dirty="0"/>
              <a:t>Nutzungsbedingung: </a:t>
            </a:r>
          </a:p>
          <a:p>
            <a:r>
              <a:rPr lang="de-DE" sz="1600" b="1" dirty="0"/>
              <a:t>Diese Präsentation steht Ihnen kostenlos zur Verfügung. </a:t>
            </a:r>
            <a:r>
              <a:rPr lang="de-DE" sz="1600" dirty="0"/>
              <a:t>Wir danken </a:t>
            </a:r>
          </a:p>
          <a:p>
            <a:r>
              <a:rPr lang="de-DE" sz="1600" dirty="0"/>
              <a:t>dem Bundesbildungszentrum des Zimmerer- u. Ausbaugewerbes, dass sie uns die Präsentation für den kostenlosen Download auf der Kampagnenseite „Absichern statt Abstürzen“ zur Verfügung gestellt hat. </a:t>
            </a:r>
          </a:p>
          <a:p>
            <a:endParaRPr lang="de-DE" sz="1600" dirty="0"/>
          </a:p>
          <a:p>
            <a:r>
              <a:rPr lang="de-DE" sz="1600" b="1" dirty="0"/>
              <a:t>Bitte beachten Sie: </a:t>
            </a:r>
            <a:r>
              <a:rPr lang="de-DE" sz="1600" dirty="0"/>
              <a:t>Es können gerne Bilder entnommen und in anderen Vorträgen verwendet oder die Präsentation um zusätzliche, eigene Folien ergänzt werden. Einzige Vorgabe: Die Bilder dürfen nicht verändert oder beschnitten werden. Auch müssen die Logos der aufgeführten Firmen bei anderweitiger Verwendung der Bilder sichtbar bleiben.</a:t>
            </a:r>
          </a:p>
          <a:p>
            <a:endParaRPr lang="de-DE" sz="1600"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Click="0" advTm="11000">
        <p:fade/>
      </p:transition>
    </mc:Choice>
    <mc:Fallback xmlns="">
      <p:transition spd="med"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Grafik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5856" y="627534"/>
            <a:ext cx="4320480" cy="4148208"/>
          </a:xfrm>
          <a:prstGeom prst="rect">
            <a:avLst/>
          </a:prstGeom>
          <a:noFill/>
          <a:ln>
            <a:noFill/>
          </a:ln>
        </p:spPr>
      </p:pic>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sp>
        <p:nvSpPr>
          <p:cNvPr id="21" name="Textfeld 20"/>
          <p:cNvSpPr txBox="1"/>
          <p:nvPr/>
        </p:nvSpPr>
        <p:spPr>
          <a:xfrm>
            <a:off x="179513" y="627534"/>
            <a:ext cx="3024335" cy="1954381"/>
          </a:xfrm>
          <a:prstGeom prst="rect">
            <a:avLst/>
          </a:prstGeom>
          <a:solidFill>
            <a:schemeClr val="bg1"/>
          </a:solidFill>
        </p:spPr>
        <p:txBody>
          <a:bodyPr wrap="square" rtlCol="0">
            <a:spAutoFit/>
          </a:bodyPr>
          <a:lstStyle/>
          <a:p>
            <a:r>
              <a:rPr lang="de-DE" sz="1100" b="1" dirty="0"/>
              <a:t>Verteilen der Kehlbalken?</a:t>
            </a:r>
          </a:p>
          <a:p>
            <a:r>
              <a:rPr lang="de-DE" sz="1100" b="1" dirty="0"/>
              <a:t>Kein Problem:</a:t>
            </a:r>
          </a:p>
          <a:p>
            <a:r>
              <a:rPr lang="de-DE" sz="1100" b="1" dirty="0"/>
              <a:t>Arbeiten von unten</a:t>
            </a:r>
          </a:p>
          <a:p>
            <a:endParaRPr lang="de-DE" sz="1100" b="1" dirty="0"/>
          </a:p>
          <a:p>
            <a:r>
              <a:rPr lang="de-DE" sz="1100" b="1" dirty="0"/>
              <a:t>Noch besser:</a:t>
            </a:r>
          </a:p>
          <a:p>
            <a:r>
              <a:rPr lang="de-DE" sz="1100" b="1" dirty="0"/>
              <a:t>Arbeiten auf Podest- oder Plattformleiter:</a:t>
            </a:r>
          </a:p>
          <a:p>
            <a:pPr marL="171450" indent="-171450">
              <a:buFont typeface="Arial" panose="020B0604020202020204" pitchFamily="34" charset="0"/>
              <a:buChar char="•"/>
            </a:pPr>
            <a:r>
              <a:rPr lang="de-DE" sz="1100" b="1" dirty="0"/>
              <a:t>Sicherer Stand</a:t>
            </a:r>
          </a:p>
          <a:p>
            <a:pPr marL="171450" indent="-171450">
              <a:buFont typeface="Arial" panose="020B0604020202020204" pitchFamily="34" charset="0"/>
              <a:buChar char="•"/>
            </a:pPr>
            <a:r>
              <a:rPr lang="de-DE" sz="1100" b="1" dirty="0"/>
              <a:t>Beide Hände frei</a:t>
            </a:r>
          </a:p>
          <a:p>
            <a:pPr marL="171450" indent="-171450">
              <a:buFont typeface="Arial" panose="020B0604020202020204" pitchFamily="34" charset="0"/>
              <a:buChar char="•"/>
            </a:pPr>
            <a:endParaRPr lang="de-DE" sz="1100" b="1" dirty="0"/>
          </a:p>
          <a:p>
            <a:r>
              <a:rPr lang="de-DE" sz="1100" b="1" dirty="0"/>
              <a:t>Hier gezeigtes Verfahren allerdings wegen langer </a:t>
            </a:r>
            <a:r>
              <a:rPr lang="de-DE" sz="1100" b="1" dirty="0" err="1"/>
              <a:t>Kranwege</a:t>
            </a:r>
            <a:r>
              <a:rPr lang="de-DE" sz="1100" b="1" dirty="0"/>
              <a:t> unwirtschaftlich!</a:t>
            </a:r>
          </a:p>
        </p:txBody>
      </p:sp>
      <p:pic>
        <p:nvPicPr>
          <p:cNvPr id="23" name="Grafik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592" y="2859782"/>
            <a:ext cx="1431224" cy="1919481"/>
          </a:xfrm>
          <a:prstGeom prst="rect">
            <a:avLst/>
          </a:prstGeom>
          <a:ln w="19050">
            <a:noFill/>
          </a:ln>
        </p:spPr>
      </p:pic>
      <p:pic>
        <p:nvPicPr>
          <p:cNvPr id="25" name="Grafik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7704" y="3354005"/>
            <a:ext cx="304855" cy="369261"/>
          </a:xfrm>
          <a:prstGeom prst="rect">
            <a:avLst/>
          </a:prstGeom>
          <a:ln w="19050">
            <a:noFill/>
          </a:ln>
        </p:spPr>
      </p:pic>
      <p:pic>
        <p:nvPicPr>
          <p:cNvPr id="24" name="Grafik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2120" y="3939902"/>
            <a:ext cx="304855" cy="369261"/>
          </a:xfrm>
          <a:prstGeom prst="rect">
            <a:avLst/>
          </a:prstGeom>
          <a:ln w="19050">
            <a:noFill/>
          </a:ln>
        </p:spPr>
      </p:pic>
    </p:spTree>
    <p:custDataLst>
      <p:tags r:id="rId1"/>
    </p:custDataLst>
    <p:extLst>
      <p:ext uri="{BB962C8B-B14F-4D97-AF65-F5344CB8AC3E}">
        <p14:creationId xmlns:p14="http://schemas.microsoft.com/office/powerpoint/2010/main" val="2800459290"/>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1">
                                            <p:txEl>
                                              <p:pRg st="0" end="0"/>
                                            </p:txEl>
                                          </p:spTgt>
                                        </p:tgtEl>
                                        <p:attrNameLst>
                                          <p:attrName>style.visibility</p:attrName>
                                        </p:attrNameLst>
                                      </p:cBhvr>
                                      <p:to>
                                        <p:strVal val="visible"/>
                                      </p:to>
                                    </p:set>
                                    <p:animEffect transition="in" filter="fade">
                                      <p:cBhvr>
                                        <p:cTn id="14" dur="1000"/>
                                        <p:tgtEl>
                                          <p:spTgt spid="2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1">
                                            <p:txEl>
                                              <p:pRg st="1" end="1"/>
                                            </p:txEl>
                                          </p:spTgt>
                                        </p:tgtEl>
                                        <p:attrNameLst>
                                          <p:attrName>style.visibility</p:attrName>
                                        </p:attrNameLst>
                                      </p:cBhvr>
                                      <p:to>
                                        <p:strVal val="visible"/>
                                      </p:to>
                                    </p:set>
                                    <p:animEffect transition="in" filter="fade">
                                      <p:cBhvr>
                                        <p:cTn id="19" dur="1000"/>
                                        <p:tgtEl>
                                          <p:spTgt spid="21">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1">
                                            <p:txEl>
                                              <p:pRg st="2" end="2"/>
                                            </p:txEl>
                                          </p:spTgt>
                                        </p:tgtEl>
                                        <p:attrNameLst>
                                          <p:attrName>style.visibility</p:attrName>
                                        </p:attrNameLst>
                                      </p:cBhvr>
                                      <p:to>
                                        <p:strVal val="visible"/>
                                      </p:to>
                                    </p:set>
                                    <p:animEffect transition="in" filter="fade">
                                      <p:cBhvr>
                                        <p:cTn id="24" dur="1000"/>
                                        <p:tgtEl>
                                          <p:spTgt spid="21">
                                            <p:txEl>
                                              <p:pRg st="2" end="2"/>
                                            </p:txEl>
                                          </p:spTgt>
                                        </p:tgtEl>
                                      </p:cBhvr>
                                    </p:animEffect>
                                  </p:childTnLst>
                                </p:cTn>
                              </p:par>
                              <p:par>
                                <p:cTn id="25" presetID="1" presetClass="entr" presetSubtype="0" fill="hold" nodeType="withEffect">
                                  <p:stCondLst>
                                    <p:cond delay="250"/>
                                  </p:stCondLst>
                                  <p:childTnLst>
                                    <p:set>
                                      <p:cBhvr>
                                        <p:cTn id="26" dur="1" fill="hold">
                                          <p:stCondLst>
                                            <p:cond delay="999"/>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xEl>
                                              <p:pRg st="4" end="4"/>
                                            </p:txEl>
                                          </p:spTgt>
                                        </p:tgtEl>
                                        <p:attrNameLst>
                                          <p:attrName>style.visibility</p:attrName>
                                        </p:attrNameLst>
                                      </p:cBhvr>
                                      <p:to>
                                        <p:strVal val="visible"/>
                                      </p:to>
                                    </p:set>
                                    <p:animEffect transition="in" filter="fade">
                                      <p:cBhvr>
                                        <p:cTn id="31" dur="1000"/>
                                        <p:tgtEl>
                                          <p:spTgt spid="21">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xEl>
                                              <p:pRg st="5" end="5"/>
                                            </p:txEl>
                                          </p:spTgt>
                                        </p:tgtEl>
                                        <p:attrNameLst>
                                          <p:attrName>style.visibility</p:attrName>
                                        </p:attrNameLst>
                                      </p:cBhvr>
                                      <p:to>
                                        <p:strVal val="visible"/>
                                      </p:to>
                                    </p:set>
                                    <p:animEffect transition="in" filter="fade">
                                      <p:cBhvr>
                                        <p:cTn id="36" dur="1000"/>
                                        <p:tgtEl>
                                          <p:spTgt spid="21">
                                            <p:txEl>
                                              <p:pRg st="5" end="5"/>
                                            </p:txEl>
                                          </p:spTgt>
                                        </p:tgtEl>
                                      </p:cBhvr>
                                    </p:animEffect>
                                  </p:childTnLst>
                                </p:cTn>
                              </p:par>
                              <p:par>
                                <p:cTn id="37" presetID="1" presetClass="entr" presetSubtype="0" fill="hold" nodeType="withEffect">
                                  <p:stCondLst>
                                    <p:cond delay="500"/>
                                  </p:stCondLst>
                                  <p:childTnLst>
                                    <p:set>
                                      <p:cBhvr>
                                        <p:cTn id="38" dur="1" fill="hold">
                                          <p:stCondLst>
                                            <p:cond delay="999"/>
                                          </p:stCondLst>
                                        </p:cTn>
                                        <p:tgtEl>
                                          <p:spTgt spid="23"/>
                                        </p:tgtEl>
                                        <p:attrNameLst>
                                          <p:attrName>style.visibility</p:attrName>
                                        </p:attrNameLst>
                                      </p:cBhvr>
                                      <p:to>
                                        <p:strVal val="visible"/>
                                      </p:to>
                                    </p:set>
                                  </p:childTnLst>
                                </p:cTn>
                              </p:par>
                              <p:par>
                                <p:cTn id="39" presetID="1" presetClass="entr" presetSubtype="0" fill="hold" nodeType="withEffect">
                                  <p:stCondLst>
                                    <p:cond delay="500"/>
                                  </p:stCondLst>
                                  <p:childTnLst>
                                    <p:set>
                                      <p:cBhvr>
                                        <p:cTn id="40" dur="1" fill="hold">
                                          <p:stCondLst>
                                            <p:cond delay="999"/>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1">
                                            <p:txEl>
                                              <p:pRg st="6" end="6"/>
                                            </p:txEl>
                                          </p:spTgt>
                                        </p:tgtEl>
                                        <p:attrNameLst>
                                          <p:attrName>style.visibility</p:attrName>
                                        </p:attrNameLst>
                                      </p:cBhvr>
                                      <p:to>
                                        <p:strVal val="visible"/>
                                      </p:to>
                                    </p:set>
                                    <p:animEffect transition="in" filter="fade">
                                      <p:cBhvr>
                                        <p:cTn id="45" dur="1000"/>
                                        <p:tgtEl>
                                          <p:spTgt spid="21">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1">
                                            <p:txEl>
                                              <p:pRg st="7" end="7"/>
                                            </p:txEl>
                                          </p:spTgt>
                                        </p:tgtEl>
                                        <p:attrNameLst>
                                          <p:attrName>style.visibility</p:attrName>
                                        </p:attrNameLst>
                                      </p:cBhvr>
                                      <p:to>
                                        <p:strVal val="visible"/>
                                      </p:to>
                                    </p:set>
                                    <p:animEffect transition="in" filter="fade">
                                      <p:cBhvr>
                                        <p:cTn id="50" dur="1000"/>
                                        <p:tgtEl>
                                          <p:spTgt spid="21">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1">
                                            <p:txEl>
                                              <p:pRg st="9" end="9"/>
                                            </p:txEl>
                                          </p:spTgt>
                                        </p:tgtEl>
                                        <p:attrNameLst>
                                          <p:attrName>style.visibility</p:attrName>
                                        </p:attrNameLst>
                                      </p:cBhvr>
                                      <p:to>
                                        <p:strVal val="visible"/>
                                      </p:to>
                                    </p:set>
                                    <p:animEffect transition="in" filter="fade">
                                      <p:cBhvr>
                                        <p:cTn id="55" dur="1000"/>
                                        <p:tgtEl>
                                          <p:spTgt spid="2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5856" y="627534"/>
            <a:ext cx="5256584" cy="4152348"/>
          </a:xfrm>
          <a:prstGeom prst="rect">
            <a:avLst/>
          </a:prstGeom>
          <a:noFill/>
          <a:ln>
            <a:noFill/>
          </a:ln>
        </p:spPr>
      </p:pic>
      <p:sp>
        <p:nvSpPr>
          <p:cNvPr id="21" name="Textfeld 20"/>
          <p:cNvSpPr txBox="1"/>
          <p:nvPr/>
        </p:nvSpPr>
        <p:spPr>
          <a:xfrm>
            <a:off x="179513" y="627534"/>
            <a:ext cx="3024335" cy="3139321"/>
          </a:xfrm>
          <a:prstGeom prst="rect">
            <a:avLst/>
          </a:prstGeom>
          <a:solidFill>
            <a:schemeClr val="bg1"/>
          </a:solidFill>
        </p:spPr>
        <p:txBody>
          <a:bodyPr wrap="square" rtlCol="0">
            <a:spAutoFit/>
          </a:bodyPr>
          <a:lstStyle/>
          <a:p>
            <a:r>
              <a:rPr lang="de-DE" sz="1100" b="1" dirty="0"/>
              <a:t>Verteilen der Kehlbalken </a:t>
            </a:r>
          </a:p>
          <a:p>
            <a:endParaRPr lang="de-DE" sz="1100" b="1" dirty="0"/>
          </a:p>
          <a:p>
            <a:r>
              <a:rPr lang="de-DE" sz="1100" b="1" dirty="0"/>
              <a:t>Von unten ohne Kranunterstützung.</a:t>
            </a:r>
          </a:p>
          <a:p>
            <a:endParaRPr lang="de-DE" sz="1100" b="1" dirty="0"/>
          </a:p>
          <a:p>
            <a:r>
              <a:rPr lang="de-DE" sz="1100" b="1" dirty="0"/>
              <a:t>Abstimmung mit Maurer erforderlich:</a:t>
            </a:r>
          </a:p>
          <a:p>
            <a:r>
              <a:rPr lang="de-DE" sz="1100" b="1" dirty="0"/>
              <a:t>Störende Innenwände später anlegen</a:t>
            </a:r>
          </a:p>
          <a:p>
            <a:endParaRPr lang="de-DE" sz="1100" b="1" dirty="0"/>
          </a:p>
          <a:p>
            <a:r>
              <a:rPr lang="de-DE" sz="1100" b="1" dirty="0"/>
              <a:t>Prima:</a:t>
            </a:r>
          </a:p>
          <a:p>
            <a:r>
              <a:rPr lang="de-DE" sz="1100" b="1" dirty="0"/>
              <a:t>Deckenöffnung abgedeckt</a:t>
            </a:r>
          </a:p>
          <a:p>
            <a:endParaRPr lang="de-DE" sz="1100" b="1" dirty="0"/>
          </a:p>
          <a:p>
            <a:r>
              <a:rPr lang="de-DE" sz="1100" b="1" dirty="0"/>
              <a:t>Ergonomisch:</a:t>
            </a:r>
          </a:p>
          <a:p>
            <a:r>
              <a:rPr lang="de-DE" sz="1100" b="1" dirty="0"/>
              <a:t>Zwischenlagerung auf Böcken</a:t>
            </a:r>
          </a:p>
          <a:p>
            <a:endParaRPr lang="de-DE" sz="1100" b="1" dirty="0"/>
          </a:p>
          <a:p>
            <a:r>
              <a:rPr lang="de-DE" sz="1100" b="1" dirty="0"/>
              <a:t>Aber:</a:t>
            </a:r>
          </a:p>
          <a:p>
            <a:r>
              <a:rPr lang="de-DE" sz="1100" b="1" dirty="0"/>
              <a:t>Kehlbalken hier mit 30 kg zu schwer!</a:t>
            </a:r>
          </a:p>
          <a:p>
            <a:r>
              <a:rPr lang="de-DE" sz="1100" b="1" dirty="0"/>
              <a:t>Nur bei kürzeren Kehlbalken möglich.</a:t>
            </a:r>
          </a:p>
          <a:p>
            <a:r>
              <a:rPr lang="de-DE" sz="1100" dirty="0"/>
              <a:t>Beispiel: 8/18; 1 m³ wiegt 420 kg </a:t>
            </a:r>
          </a:p>
          <a:p>
            <a:r>
              <a:rPr lang="de-DE" sz="1100" dirty="0"/>
              <a:t>2x10 kg : 420 kg : 0,08 m : 0,18 m = 3,30 m</a:t>
            </a:r>
          </a:p>
        </p:txBody>
      </p:sp>
      <p:pic>
        <p:nvPicPr>
          <p:cNvPr id="22" name="Grafik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73036" y="2675223"/>
            <a:ext cx="243789" cy="297117"/>
          </a:xfrm>
          <a:prstGeom prst="rect">
            <a:avLst/>
          </a:prstGeom>
          <a:ln w="19050">
            <a:noFill/>
          </a:ln>
        </p:spPr>
      </p:pic>
      <p:pic>
        <p:nvPicPr>
          <p:cNvPr id="20" name="Grafik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9900" y="4310925"/>
            <a:ext cx="243789" cy="297117"/>
          </a:xfrm>
          <a:prstGeom prst="rect">
            <a:avLst/>
          </a:prstGeom>
          <a:ln w="19050">
            <a:noFill/>
          </a:ln>
        </p:spPr>
      </p:pic>
    </p:spTree>
    <p:custDataLst>
      <p:tags r:id="rId1"/>
    </p:custDataLst>
    <p:extLst>
      <p:ext uri="{BB962C8B-B14F-4D97-AF65-F5344CB8AC3E}">
        <p14:creationId xmlns:p14="http://schemas.microsoft.com/office/powerpoint/2010/main" val="2768358828"/>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fade">
                                      <p:cBhvr>
                                        <p:cTn id="17" dur="10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xEl>
                                              <p:pRg st="4" end="4"/>
                                            </p:txEl>
                                          </p:spTgt>
                                        </p:tgtEl>
                                        <p:attrNameLst>
                                          <p:attrName>style.visibility</p:attrName>
                                        </p:attrNameLst>
                                      </p:cBhvr>
                                      <p:to>
                                        <p:strVal val="visible"/>
                                      </p:to>
                                    </p:set>
                                    <p:animEffect transition="in" filter="fade">
                                      <p:cBhvr>
                                        <p:cTn id="22" dur="1000"/>
                                        <p:tgtEl>
                                          <p:spTgt spid="2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xEl>
                                              <p:pRg st="5" end="5"/>
                                            </p:txEl>
                                          </p:spTgt>
                                        </p:tgtEl>
                                        <p:attrNameLst>
                                          <p:attrName>style.visibility</p:attrName>
                                        </p:attrNameLst>
                                      </p:cBhvr>
                                      <p:to>
                                        <p:strVal val="visible"/>
                                      </p:to>
                                    </p:set>
                                    <p:animEffect transition="in" filter="fade">
                                      <p:cBhvr>
                                        <p:cTn id="27" dur="1000"/>
                                        <p:tgtEl>
                                          <p:spTgt spid="2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xEl>
                                              <p:pRg st="7" end="7"/>
                                            </p:txEl>
                                          </p:spTgt>
                                        </p:tgtEl>
                                        <p:attrNameLst>
                                          <p:attrName>style.visibility</p:attrName>
                                        </p:attrNameLst>
                                      </p:cBhvr>
                                      <p:to>
                                        <p:strVal val="visible"/>
                                      </p:to>
                                    </p:set>
                                    <p:animEffect transition="in" filter="fade">
                                      <p:cBhvr>
                                        <p:cTn id="32" dur="1000"/>
                                        <p:tgtEl>
                                          <p:spTgt spid="21">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xEl>
                                              <p:pRg st="8" end="8"/>
                                            </p:txEl>
                                          </p:spTgt>
                                        </p:tgtEl>
                                        <p:attrNameLst>
                                          <p:attrName>style.visibility</p:attrName>
                                        </p:attrNameLst>
                                      </p:cBhvr>
                                      <p:to>
                                        <p:strVal val="visible"/>
                                      </p:to>
                                    </p:set>
                                    <p:animEffect transition="in" filter="fade">
                                      <p:cBhvr>
                                        <p:cTn id="37" dur="1000"/>
                                        <p:tgtEl>
                                          <p:spTgt spid="21">
                                            <p:txEl>
                                              <p:pRg st="8" end="8"/>
                                            </p:txEl>
                                          </p:spTgt>
                                        </p:tgtEl>
                                      </p:cBhvr>
                                    </p:animEffect>
                                  </p:childTnLst>
                                </p:cTn>
                              </p:par>
                              <p:par>
                                <p:cTn id="38" presetID="1" presetClass="entr" presetSubtype="0" fill="hold" nodeType="withEffect">
                                  <p:stCondLst>
                                    <p:cond delay="0"/>
                                  </p:stCondLst>
                                  <p:childTnLst>
                                    <p:set>
                                      <p:cBhvr>
                                        <p:cTn id="39" dur="1" fill="hold">
                                          <p:stCondLst>
                                            <p:cond delay="999"/>
                                          </p:stCondLst>
                                        </p:cTn>
                                        <p:tgtEl>
                                          <p:spTgt spid="2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1">
                                            <p:txEl>
                                              <p:pRg st="10" end="10"/>
                                            </p:txEl>
                                          </p:spTgt>
                                        </p:tgtEl>
                                        <p:attrNameLst>
                                          <p:attrName>style.visibility</p:attrName>
                                        </p:attrNameLst>
                                      </p:cBhvr>
                                      <p:to>
                                        <p:strVal val="visible"/>
                                      </p:to>
                                    </p:set>
                                    <p:animEffect transition="in" filter="fade">
                                      <p:cBhvr>
                                        <p:cTn id="48" dur="1000"/>
                                        <p:tgtEl>
                                          <p:spTgt spid="21">
                                            <p:txEl>
                                              <p:pRg st="10" end="1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1">
                                            <p:txEl>
                                              <p:pRg st="11" end="11"/>
                                            </p:txEl>
                                          </p:spTgt>
                                        </p:tgtEl>
                                        <p:attrNameLst>
                                          <p:attrName>style.visibility</p:attrName>
                                        </p:attrNameLst>
                                      </p:cBhvr>
                                      <p:to>
                                        <p:strVal val="visible"/>
                                      </p:to>
                                    </p:set>
                                    <p:animEffect transition="in" filter="fade">
                                      <p:cBhvr>
                                        <p:cTn id="53" dur="1000"/>
                                        <p:tgtEl>
                                          <p:spTgt spid="21">
                                            <p:txEl>
                                              <p:pRg st="11" end="11"/>
                                            </p:txEl>
                                          </p:spTgt>
                                        </p:tgtEl>
                                      </p:cBhvr>
                                    </p:animEffect>
                                  </p:childTnLst>
                                </p:cTn>
                              </p:par>
                              <p:par>
                                <p:cTn id="54" presetID="1" presetClass="entr" presetSubtype="0" fill="hold" nodeType="withEffect">
                                  <p:stCondLst>
                                    <p:cond delay="500"/>
                                  </p:stCondLst>
                                  <p:childTnLst>
                                    <p:set>
                                      <p:cBhvr>
                                        <p:cTn id="55" dur="1" fill="hold">
                                          <p:stCondLst>
                                            <p:cond delay="999"/>
                                          </p:stCondLst>
                                        </p:cTn>
                                        <p:tgtEl>
                                          <p:spTgt spid="22"/>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22"/>
                                        </p:tgtEl>
                                      </p:cBhvr>
                                    </p:animEffect>
                                    <p:set>
                                      <p:cBhvr>
                                        <p:cTn id="60" dur="1" fill="hold">
                                          <p:stCondLst>
                                            <p:cond delay="499"/>
                                          </p:stCondLst>
                                        </p:cTn>
                                        <p:tgtEl>
                                          <p:spTgt spid="22"/>
                                        </p:tgtEl>
                                        <p:attrNameLst>
                                          <p:attrName>style.visibility</p:attrName>
                                        </p:attrNameLst>
                                      </p:cBhvr>
                                      <p:to>
                                        <p:strVal val="hidden"/>
                                      </p:to>
                                    </p:se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21">
                                            <p:txEl>
                                              <p:pRg st="13" end="13"/>
                                            </p:txEl>
                                          </p:spTgt>
                                        </p:tgtEl>
                                        <p:attrNameLst>
                                          <p:attrName>style.visibility</p:attrName>
                                        </p:attrNameLst>
                                      </p:cBhvr>
                                      <p:to>
                                        <p:strVal val="visible"/>
                                      </p:to>
                                    </p:set>
                                    <p:animEffect transition="in" filter="fade">
                                      <p:cBhvr>
                                        <p:cTn id="64" dur="2000"/>
                                        <p:tgtEl>
                                          <p:spTgt spid="21">
                                            <p:txEl>
                                              <p:pRg st="13" end="13"/>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1">
                                            <p:txEl>
                                              <p:pRg st="14" end="14"/>
                                            </p:txEl>
                                          </p:spTgt>
                                        </p:tgtEl>
                                        <p:attrNameLst>
                                          <p:attrName>style.visibility</p:attrName>
                                        </p:attrNameLst>
                                      </p:cBhvr>
                                      <p:to>
                                        <p:strVal val="visible"/>
                                      </p:to>
                                    </p:set>
                                    <p:animEffect transition="in" filter="fade">
                                      <p:cBhvr>
                                        <p:cTn id="69" dur="2000"/>
                                        <p:tgtEl>
                                          <p:spTgt spid="21">
                                            <p:txEl>
                                              <p:pRg st="14" end="14"/>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1">
                                            <p:txEl>
                                              <p:pRg st="15" end="15"/>
                                            </p:txEl>
                                          </p:spTgt>
                                        </p:tgtEl>
                                        <p:attrNameLst>
                                          <p:attrName>style.visibility</p:attrName>
                                        </p:attrNameLst>
                                      </p:cBhvr>
                                      <p:to>
                                        <p:strVal val="visible"/>
                                      </p:to>
                                    </p:set>
                                    <p:animEffect transition="in" filter="fade">
                                      <p:cBhvr>
                                        <p:cTn id="74" dur="2000"/>
                                        <p:tgtEl>
                                          <p:spTgt spid="21">
                                            <p:txEl>
                                              <p:pRg st="15" end="15"/>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1">
                                            <p:txEl>
                                              <p:pRg st="16" end="16"/>
                                            </p:txEl>
                                          </p:spTgt>
                                        </p:tgtEl>
                                        <p:attrNameLst>
                                          <p:attrName>style.visibility</p:attrName>
                                        </p:attrNameLst>
                                      </p:cBhvr>
                                      <p:to>
                                        <p:strVal val="visible"/>
                                      </p:to>
                                    </p:set>
                                    <p:animEffect transition="in" filter="fade">
                                      <p:cBhvr>
                                        <p:cTn id="79" dur="2000"/>
                                        <p:tgtEl>
                                          <p:spTgt spid="21">
                                            <p:txEl>
                                              <p:pRg st="16" end="16"/>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1">
                                            <p:txEl>
                                              <p:pRg st="17" end="17"/>
                                            </p:txEl>
                                          </p:spTgt>
                                        </p:tgtEl>
                                        <p:attrNameLst>
                                          <p:attrName>style.visibility</p:attrName>
                                        </p:attrNameLst>
                                      </p:cBhvr>
                                      <p:to>
                                        <p:strVal val="visible"/>
                                      </p:to>
                                    </p:set>
                                    <p:animEffect transition="in" filter="fade">
                                      <p:cBhvr>
                                        <p:cTn id="84" dur="2000"/>
                                        <p:tgtEl>
                                          <p:spTgt spid="21">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8347" y="627534"/>
            <a:ext cx="5251602" cy="4152348"/>
          </a:xfrm>
          <a:prstGeom prst="rect">
            <a:avLst/>
          </a:prstGeom>
          <a:noFill/>
          <a:ln>
            <a:noFill/>
          </a:ln>
        </p:spPr>
      </p:pic>
      <p:sp>
        <p:nvSpPr>
          <p:cNvPr id="21" name="Textfeld 20"/>
          <p:cNvSpPr txBox="1"/>
          <p:nvPr/>
        </p:nvSpPr>
        <p:spPr>
          <a:xfrm>
            <a:off x="179513" y="627534"/>
            <a:ext cx="3024335" cy="1107996"/>
          </a:xfrm>
          <a:prstGeom prst="rect">
            <a:avLst/>
          </a:prstGeom>
          <a:solidFill>
            <a:schemeClr val="bg1"/>
          </a:solidFill>
        </p:spPr>
        <p:txBody>
          <a:bodyPr wrap="square" rtlCol="0">
            <a:spAutoFit/>
          </a:bodyPr>
          <a:lstStyle/>
          <a:p>
            <a:r>
              <a:rPr lang="de-DE" sz="1100" b="1" dirty="0"/>
              <a:t>Verteilen der Kehlbalken </a:t>
            </a:r>
          </a:p>
          <a:p>
            <a:endParaRPr lang="de-DE" sz="1100" b="1" dirty="0"/>
          </a:p>
          <a:p>
            <a:r>
              <a:rPr lang="de-DE" sz="1100" b="1" dirty="0"/>
              <a:t>Von unten mit Kranunterstützung.</a:t>
            </a:r>
          </a:p>
          <a:p>
            <a:endParaRPr lang="de-DE" sz="1100" b="1" dirty="0"/>
          </a:p>
          <a:p>
            <a:r>
              <a:rPr lang="de-DE" sz="1100" b="1" dirty="0"/>
              <a:t>Kürzere </a:t>
            </a:r>
            <a:r>
              <a:rPr lang="de-DE" sz="1100" b="1" dirty="0" err="1"/>
              <a:t>Kranwege</a:t>
            </a:r>
            <a:r>
              <a:rPr lang="de-DE" sz="1100" b="1" dirty="0"/>
              <a:t> durch Zwischenlagerung im Arbeitsbereich.</a:t>
            </a:r>
            <a:endParaRPr lang="de-DE" sz="1100" dirty="0"/>
          </a:p>
        </p:txBody>
      </p:sp>
      <p:pic>
        <p:nvPicPr>
          <p:cNvPr id="22" name="Grafik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6296" y="2953168"/>
            <a:ext cx="243789" cy="297117"/>
          </a:xfrm>
          <a:prstGeom prst="rect">
            <a:avLst/>
          </a:prstGeom>
          <a:ln w="19050">
            <a:noFill/>
          </a:ln>
        </p:spPr>
      </p:pic>
      <p:pic>
        <p:nvPicPr>
          <p:cNvPr id="20" name="Grafik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1485" y="1535583"/>
            <a:ext cx="243789" cy="297117"/>
          </a:xfrm>
          <a:prstGeom prst="rect">
            <a:avLst/>
          </a:prstGeom>
          <a:ln w="19050">
            <a:noFill/>
          </a:ln>
        </p:spPr>
      </p:pic>
    </p:spTree>
    <p:custDataLst>
      <p:tags r:id="rId1"/>
    </p:custDataLst>
    <p:extLst>
      <p:ext uri="{BB962C8B-B14F-4D97-AF65-F5344CB8AC3E}">
        <p14:creationId xmlns:p14="http://schemas.microsoft.com/office/powerpoint/2010/main" val="2642974209"/>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fade">
                                      <p:cBhvr>
                                        <p:cTn id="17" dur="1000"/>
                                        <p:tgtEl>
                                          <p:spTgt spid="21">
                                            <p:txEl>
                                              <p:pRg st="2" end="2"/>
                                            </p:txEl>
                                          </p:spTgt>
                                        </p:tgtEl>
                                      </p:cBhvr>
                                    </p:animEffect>
                                  </p:childTnLst>
                                </p:cTn>
                              </p:par>
                              <p:par>
                                <p:cTn id="18" presetID="1" presetClass="entr" presetSubtype="0" fill="hold" nodeType="withEffect">
                                  <p:stCondLst>
                                    <p:cond delay="0"/>
                                  </p:stCondLst>
                                  <p:childTnLst>
                                    <p:set>
                                      <p:cBhvr>
                                        <p:cTn id="19" dur="1" fill="hold">
                                          <p:stCondLst>
                                            <p:cond delay="999"/>
                                          </p:stCondLst>
                                        </p:cTn>
                                        <p:tgtEl>
                                          <p:spTgt spid="2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20"/>
                                        </p:tgtEl>
                                      </p:cBhvr>
                                    </p:animEffect>
                                    <p:set>
                                      <p:cBhvr>
                                        <p:cTn id="24" dur="1" fill="hold">
                                          <p:stCondLst>
                                            <p:cond delay="499"/>
                                          </p:stCondLst>
                                        </p:cTn>
                                        <p:tgtEl>
                                          <p:spTgt spid="20"/>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1">
                                            <p:txEl>
                                              <p:pRg st="4" end="4"/>
                                            </p:txEl>
                                          </p:spTgt>
                                        </p:tgtEl>
                                        <p:attrNameLst>
                                          <p:attrName>style.visibility</p:attrName>
                                        </p:attrNameLst>
                                      </p:cBhvr>
                                      <p:to>
                                        <p:strVal val="visible"/>
                                      </p:to>
                                    </p:set>
                                    <p:animEffect transition="in" filter="fade">
                                      <p:cBhvr>
                                        <p:cTn id="28" dur="2000"/>
                                        <p:tgtEl>
                                          <p:spTgt spid="21">
                                            <p:txEl>
                                              <p:pRg st="4" end="4"/>
                                            </p:txEl>
                                          </p:spTgt>
                                        </p:tgtEl>
                                      </p:cBhvr>
                                    </p:animEffect>
                                  </p:childTnLst>
                                </p:cTn>
                              </p:par>
                              <p:par>
                                <p:cTn id="29" presetID="1" presetClass="entr" presetSubtype="0" fill="hold" nodeType="withEffect">
                                  <p:stCondLst>
                                    <p:cond delay="0"/>
                                  </p:stCondLst>
                                  <p:childTnLst>
                                    <p:set>
                                      <p:cBhvr>
                                        <p:cTn id="30" dur="1" fill="hold">
                                          <p:stCondLst>
                                            <p:cond delay="999"/>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pic>
        <p:nvPicPr>
          <p:cNvPr id="13" name="Grafik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856" y="627534"/>
            <a:ext cx="3837310" cy="4133913"/>
          </a:xfrm>
          <a:prstGeom prst="rect">
            <a:avLst/>
          </a:prstGeom>
          <a:noFill/>
          <a:ln>
            <a:noFill/>
          </a:ln>
        </p:spPr>
      </p:pic>
      <p:sp>
        <p:nvSpPr>
          <p:cNvPr id="21" name="Textfeld 20"/>
          <p:cNvSpPr txBox="1"/>
          <p:nvPr/>
        </p:nvSpPr>
        <p:spPr>
          <a:xfrm>
            <a:off x="179513" y="627534"/>
            <a:ext cx="3024335" cy="2123658"/>
          </a:xfrm>
          <a:prstGeom prst="rect">
            <a:avLst/>
          </a:prstGeom>
          <a:solidFill>
            <a:schemeClr val="bg1"/>
          </a:solidFill>
        </p:spPr>
        <p:txBody>
          <a:bodyPr wrap="square" rtlCol="0">
            <a:spAutoFit/>
          </a:bodyPr>
          <a:lstStyle/>
          <a:p>
            <a:r>
              <a:rPr lang="de-DE" sz="1100" b="1" dirty="0"/>
              <a:t>Verteilen der Kehlbalken </a:t>
            </a:r>
          </a:p>
          <a:p>
            <a:endParaRPr lang="de-DE" sz="1100" b="1" dirty="0"/>
          </a:p>
          <a:p>
            <a:r>
              <a:rPr lang="de-DE" sz="1100" b="1" dirty="0"/>
              <a:t>Alternative mit Fahrgerüsten.</a:t>
            </a:r>
          </a:p>
          <a:p>
            <a:endParaRPr lang="de-DE" sz="1100" b="1" dirty="0"/>
          </a:p>
          <a:p>
            <a:r>
              <a:rPr lang="de-DE" sz="1100" b="1" dirty="0"/>
              <a:t>Auflegen auf lastverteilenden Bock.</a:t>
            </a:r>
          </a:p>
          <a:p>
            <a:r>
              <a:rPr lang="de-DE" sz="1100" b="1" dirty="0"/>
              <a:t>Tragfähigkeit des Gerüsts beachten!</a:t>
            </a:r>
          </a:p>
          <a:p>
            <a:endParaRPr lang="de-DE" sz="1100" b="1" dirty="0"/>
          </a:p>
          <a:p>
            <a:r>
              <a:rPr lang="de-DE" sz="1100" b="1" dirty="0"/>
              <a:t>Zum Verfahren absteigen!</a:t>
            </a:r>
          </a:p>
          <a:p>
            <a:endParaRPr lang="de-DE" sz="1100" b="1" dirty="0"/>
          </a:p>
          <a:p>
            <a:r>
              <a:rPr lang="de-DE" sz="1100" b="1" dirty="0"/>
              <a:t>Verfahren ohne Last!</a:t>
            </a:r>
          </a:p>
          <a:p>
            <a:r>
              <a:rPr lang="de-DE" sz="1100" b="1" dirty="0"/>
              <a:t>-&gt; Nur so viele Kehlbalken auflegen, wie vom Gerüst aus verteilt werden können.</a:t>
            </a:r>
          </a:p>
        </p:txBody>
      </p:sp>
      <p:pic>
        <p:nvPicPr>
          <p:cNvPr id="37" name="Grafik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2200" y="2193287"/>
            <a:ext cx="243815" cy="300948"/>
          </a:xfrm>
          <a:prstGeom prst="rect">
            <a:avLst/>
          </a:prstGeom>
          <a:ln w="19050">
            <a:noFill/>
          </a:ln>
        </p:spPr>
      </p:pic>
    </p:spTree>
    <p:custDataLst>
      <p:tags r:id="rId1"/>
    </p:custDataLst>
    <p:extLst>
      <p:ext uri="{BB962C8B-B14F-4D97-AF65-F5344CB8AC3E}">
        <p14:creationId xmlns:p14="http://schemas.microsoft.com/office/powerpoint/2010/main" val="2878466673"/>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fade">
                                      <p:cBhvr>
                                        <p:cTn id="17" dur="1000"/>
                                        <p:tgtEl>
                                          <p:spTgt spid="21">
                                            <p:txEl>
                                              <p:pRg st="2" end="2"/>
                                            </p:txEl>
                                          </p:spTgt>
                                        </p:tgtEl>
                                      </p:cBhvr>
                                    </p:animEffect>
                                  </p:childTnLst>
                                </p:cTn>
                              </p:par>
                            </p:childTnLst>
                          </p:cTn>
                        </p:par>
                        <p:par>
                          <p:cTn id="18" fill="hold">
                            <p:stCondLst>
                              <p:cond delay="2000"/>
                            </p:stCondLst>
                            <p:childTnLst>
                              <p:par>
                                <p:cTn id="19" presetID="1" presetClass="entr" presetSubtype="0" fill="hold" nodeType="afterEffect">
                                  <p:stCondLst>
                                    <p:cond delay="0"/>
                                  </p:stCondLst>
                                  <p:childTnLst>
                                    <p:set>
                                      <p:cBhvr>
                                        <p:cTn id="20" dur="1" fill="hold">
                                          <p:stCondLst>
                                            <p:cond delay="999"/>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xEl>
                                              <p:pRg st="4" end="4"/>
                                            </p:txEl>
                                          </p:spTgt>
                                        </p:tgtEl>
                                        <p:attrNameLst>
                                          <p:attrName>style.visibility</p:attrName>
                                        </p:attrNameLst>
                                      </p:cBhvr>
                                      <p:to>
                                        <p:strVal val="visible"/>
                                      </p:to>
                                    </p:set>
                                    <p:animEffect transition="in" filter="fade">
                                      <p:cBhvr>
                                        <p:cTn id="25" dur="1000"/>
                                        <p:tgtEl>
                                          <p:spTgt spid="21">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xEl>
                                              <p:pRg st="5" end="5"/>
                                            </p:txEl>
                                          </p:spTgt>
                                        </p:tgtEl>
                                        <p:attrNameLst>
                                          <p:attrName>style.visibility</p:attrName>
                                        </p:attrNameLst>
                                      </p:cBhvr>
                                      <p:to>
                                        <p:strVal val="visible"/>
                                      </p:to>
                                    </p:set>
                                    <p:animEffect transition="in" filter="fade">
                                      <p:cBhvr>
                                        <p:cTn id="30" dur="1000"/>
                                        <p:tgtEl>
                                          <p:spTgt spid="21">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1">
                                            <p:txEl>
                                              <p:pRg st="7" end="7"/>
                                            </p:txEl>
                                          </p:spTgt>
                                        </p:tgtEl>
                                        <p:attrNameLst>
                                          <p:attrName>style.visibility</p:attrName>
                                        </p:attrNameLst>
                                      </p:cBhvr>
                                      <p:to>
                                        <p:strVal val="visible"/>
                                      </p:to>
                                    </p:set>
                                    <p:animEffect transition="in" filter="fade">
                                      <p:cBhvr>
                                        <p:cTn id="35" dur="1000"/>
                                        <p:tgtEl>
                                          <p:spTgt spid="21">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1">
                                            <p:txEl>
                                              <p:pRg st="9" end="9"/>
                                            </p:txEl>
                                          </p:spTgt>
                                        </p:tgtEl>
                                        <p:attrNameLst>
                                          <p:attrName>style.visibility</p:attrName>
                                        </p:attrNameLst>
                                      </p:cBhvr>
                                      <p:to>
                                        <p:strVal val="visible"/>
                                      </p:to>
                                    </p:set>
                                    <p:animEffect transition="in" filter="fade">
                                      <p:cBhvr>
                                        <p:cTn id="40" dur="1000"/>
                                        <p:tgtEl>
                                          <p:spTgt spid="21">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1">
                                            <p:txEl>
                                              <p:pRg st="10" end="10"/>
                                            </p:txEl>
                                          </p:spTgt>
                                        </p:tgtEl>
                                        <p:attrNameLst>
                                          <p:attrName>style.visibility</p:attrName>
                                        </p:attrNameLst>
                                      </p:cBhvr>
                                      <p:to>
                                        <p:strVal val="visible"/>
                                      </p:to>
                                    </p:set>
                                    <p:animEffect transition="in" filter="fade">
                                      <p:cBhvr>
                                        <p:cTn id="45" dur="1000"/>
                                        <p:tgtEl>
                                          <p:spTgt spid="2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pic>
        <p:nvPicPr>
          <p:cNvPr id="13" name="Grafi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7494" y="628344"/>
            <a:ext cx="5440821" cy="4172928"/>
          </a:xfrm>
          <a:prstGeom prst="rect">
            <a:avLst/>
          </a:prstGeom>
          <a:noFill/>
          <a:ln>
            <a:noFill/>
          </a:ln>
        </p:spPr>
      </p:pic>
      <p:sp>
        <p:nvSpPr>
          <p:cNvPr id="21" name="Textfeld 20"/>
          <p:cNvSpPr txBox="1"/>
          <p:nvPr/>
        </p:nvSpPr>
        <p:spPr>
          <a:xfrm>
            <a:off x="179513" y="627534"/>
            <a:ext cx="3024335" cy="2462213"/>
          </a:xfrm>
          <a:prstGeom prst="rect">
            <a:avLst/>
          </a:prstGeom>
          <a:solidFill>
            <a:schemeClr val="bg1"/>
          </a:solidFill>
        </p:spPr>
        <p:txBody>
          <a:bodyPr wrap="square" rtlCol="0">
            <a:spAutoFit/>
          </a:bodyPr>
          <a:lstStyle/>
          <a:p>
            <a:r>
              <a:rPr lang="de-DE" sz="1100" b="1" dirty="0"/>
              <a:t>Verteilen der Kehlbalken </a:t>
            </a:r>
            <a:br>
              <a:rPr lang="de-DE" sz="1100" b="1" dirty="0"/>
            </a:br>
            <a:endParaRPr lang="de-DE" sz="1100" b="1" dirty="0"/>
          </a:p>
          <a:p>
            <a:r>
              <a:rPr lang="de-DE" sz="1100" b="1" dirty="0"/>
              <a:t>Mit Kranunterstützung mal anders.</a:t>
            </a:r>
          </a:p>
          <a:p>
            <a:endParaRPr lang="de-DE" sz="1100" b="1" dirty="0"/>
          </a:p>
          <a:p>
            <a:r>
              <a:rPr lang="de-DE" sz="1100" b="1" dirty="0"/>
              <a:t>Geringe Anstrengung für die Zimmerer.</a:t>
            </a:r>
          </a:p>
          <a:p>
            <a:endParaRPr lang="de-DE" sz="1100" b="1" dirty="0"/>
          </a:p>
          <a:p>
            <a:r>
              <a:rPr lang="de-DE" sz="1100" b="1" dirty="0"/>
              <a:t>Durch serielles Anschlagen werden </a:t>
            </a:r>
            <a:r>
              <a:rPr lang="de-DE" sz="1100" b="1" dirty="0" err="1"/>
              <a:t>Kranwege</a:t>
            </a:r>
            <a:r>
              <a:rPr lang="de-DE" sz="1100" b="1" dirty="0"/>
              <a:t> minimiert.</a:t>
            </a:r>
          </a:p>
          <a:p>
            <a:endParaRPr lang="de-DE" sz="1100" b="1" dirty="0"/>
          </a:p>
          <a:p>
            <a:r>
              <a:rPr lang="de-DE" sz="1100" b="1" dirty="0"/>
              <a:t>Kann im Betrieb vorbereitet werden.</a:t>
            </a:r>
          </a:p>
          <a:p>
            <a:endParaRPr lang="de-DE" sz="1100" b="1" dirty="0"/>
          </a:p>
          <a:p>
            <a:r>
              <a:rPr lang="de-DE" sz="1100" b="1" dirty="0"/>
              <a:t>Anschlagmittel müssen ausreichende Tragfähigkeit für alle angehängten Bauteile haben!</a:t>
            </a:r>
          </a:p>
        </p:txBody>
      </p:sp>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344" y="2226303"/>
            <a:ext cx="243814" cy="283935"/>
          </a:xfrm>
          <a:prstGeom prst="rect">
            <a:avLst/>
          </a:prstGeom>
          <a:ln w="19050">
            <a:noFill/>
          </a:ln>
        </p:spPr>
      </p:pic>
    </p:spTree>
    <p:custDataLst>
      <p:tags r:id="rId1"/>
    </p:custDataLst>
    <p:extLst>
      <p:ext uri="{BB962C8B-B14F-4D97-AF65-F5344CB8AC3E}">
        <p14:creationId xmlns:p14="http://schemas.microsoft.com/office/powerpoint/2010/main" val="3185251767"/>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fade">
                                      <p:cBhvr>
                                        <p:cTn id="17" dur="1000"/>
                                        <p:tgtEl>
                                          <p:spTgt spid="2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xEl>
                                              <p:pRg st="3" end="3"/>
                                            </p:txEl>
                                          </p:spTgt>
                                        </p:tgtEl>
                                        <p:attrNameLst>
                                          <p:attrName>style.visibility</p:attrName>
                                        </p:attrNameLst>
                                      </p:cBhvr>
                                      <p:to>
                                        <p:strVal val="visible"/>
                                      </p:to>
                                    </p:set>
                                    <p:animEffect transition="in" filter="fade">
                                      <p:cBhvr>
                                        <p:cTn id="22" dur="1000"/>
                                        <p:tgtEl>
                                          <p:spTgt spid="21">
                                            <p:txEl>
                                              <p:pRg st="3" end="3"/>
                                            </p:txEl>
                                          </p:spTgt>
                                        </p:tgtEl>
                                      </p:cBhvr>
                                    </p:animEffect>
                                  </p:childTnLst>
                                </p:cTn>
                              </p:par>
                            </p:childTnLst>
                          </p:cTn>
                        </p:par>
                        <p:par>
                          <p:cTn id="23" fill="hold">
                            <p:stCondLst>
                              <p:cond delay="1000"/>
                            </p:stCondLst>
                            <p:childTnLst>
                              <p:par>
                                <p:cTn id="24" presetID="1" presetClass="entr" presetSubtype="0" fill="hold" nodeType="afterEffect">
                                  <p:stCondLst>
                                    <p:cond delay="0"/>
                                  </p:stCondLst>
                                  <p:childTnLst>
                                    <p:set>
                                      <p:cBhvr>
                                        <p:cTn id="25" dur="1" fill="hold">
                                          <p:stCondLst>
                                            <p:cond delay="999"/>
                                          </p:stCondLst>
                                        </p:cTn>
                                        <p:tgtEl>
                                          <p:spTgt spid="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xEl>
                                              <p:pRg st="5" end="5"/>
                                            </p:txEl>
                                          </p:spTgt>
                                        </p:tgtEl>
                                        <p:attrNameLst>
                                          <p:attrName>style.visibility</p:attrName>
                                        </p:attrNameLst>
                                      </p:cBhvr>
                                      <p:to>
                                        <p:strVal val="visible"/>
                                      </p:to>
                                    </p:set>
                                    <p:animEffect transition="in" filter="fade">
                                      <p:cBhvr>
                                        <p:cTn id="30" dur="1000"/>
                                        <p:tgtEl>
                                          <p:spTgt spid="21">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1">
                                            <p:txEl>
                                              <p:pRg st="7" end="7"/>
                                            </p:txEl>
                                          </p:spTgt>
                                        </p:tgtEl>
                                        <p:attrNameLst>
                                          <p:attrName>style.visibility</p:attrName>
                                        </p:attrNameLst>
                                      </p:cBhvr>
                                      <p:to>
                                        <p:strVal val="visible"/>
                                      </p:to>
                                    </p:set>
                                    <p:animEffect transition="in" filter="fade">
                                      <p:cBhvr>
                                        <p:cTn id="35" dur="1000"/>
                                        <p:tgtEl>
                                          <p:spTgt spid="21">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1">
                                            <p:txEl>
                                              <p:pRg st="9" end="9"/>
                                            </p:txEl>
                                          </p:spTgt>
                                        </p:tgtEl>
                                        <p:attrNameLst>
                                          <p:attrName>style.visibility</p:attrName>
                                        </p:attrNameLst>
                                      </p:cBhvr>
                                      <p:to>
                                        <p:strVal val="visible"/>
                                      </p:to>
                                    </p:set>
                                    <p:animEffect transition="in" filter="fade">
                                      <p:cBhvr>
                                        <p:cTn id="40" dur="1000"/>
                                        <p:tgtEl>
                                          <p:spTgt spid="2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pic>
        <p:nvPicPr>
          <p:cNvPr id="13" name="Grafi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5856" y="627533"/>
            <a:ext cx="5760640" cy="4066333"/>
          </a:xfrm>
          <a:prstGeom prst="rect">
            <a:avLst/>
          </a:prstGeom>
          <a:noFill/>
          <a:ln>
            <a:noFill/>
          </a:ln>
        </p:spPr>
      </p:pic>
      <p:sp>
        <p:nvSpPr>
          <p:cNvPr id="21" name="Textfeld 20"/>
          <p:cNvSpPr txBox="1"/>
          <p:nvPr/>
        </p:nvSpPr>
        <p:spPr>
          <a:xfrm>
            <a:off x="179513" y="627534"/>
            <a:ext cx="3024335" cy="1446550"/>
          </a:xfrm>
          <a:prstGeom prst="rect">
            <a:avLst/>
          </a:prstGeom>
          <a:solidFill>
            <a:schemeClr val="bg1"/>
          </a:solidFill>
        </p:spPr>
        <p:txBody>
          <a:bodyPr wrap="square" rtlCol="0">
            <a:spAutoFit/>
          </a:bodyPr>
          <a:lstStyle/>
          <a:p>
            <a:r>
              <a:rPr lang="de-DE" sz="1100" b="1" dirty="0"/>
              <a:t>Verteilen der Beplankung</a:t>
            </a:r>
          </a:p>
          <a:p>
            <a:endParaRPr lang="de-DE" sz="1100" b="1" dirty="0"/>
          </a:p>
          <a:p>
            <a:r>
              <a:rPr lang="de-DE" sz="1100" b="1" dirty="0"/>
              <a:t>Problem? </a:t>
            </a:r>
          </a:p>
          <a:p>
            <a:r>
              <a:rPr lang="de-DE" sz="1100" b="1" dirty="0"/>
              <a:t>Arbeiten in über 2,00 m Höhe ohne Absturzsicherung!</a:t>
            </a:r>
          </a:p>
          <a:p>
            <a:endParaRPr lang="de-DE" sz="1100" b="1" dirty="0"/>
          </a:p>
          <a:p>
            <a:r>
              <a:rPr lang="de-DE" sz="1100" b="1" dirty="0"/>
              <a:t>Jede obere Kehlbalken-, Wand- oder </a:t>
            </a:r>
            <a:r>
              <a:rPr lang="de-DE" sz="1100" b="1" dirty="0" err="1"/>
              <a:t>Mittelpfettenkante</a:t>
            </a:r>
            <a:r>
              <a:rPr lang="de-DE" sz="1100" b="1" dirty="0"/>
              <a:t> ist eine Absturzkante!</a:t>
            </a:r>
          </a:p>
        </p:txBody>
      </p:sp>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5856" y="630720"/>
            <a:ext cx="5760640" cy="4063146"/>
          </a:xfrm>
          <a:prstGeom prst="rect">
            <a:avLst/>
          </a:prstGeom>
          <a:noFill/>
          <a:ln>
            <a:noFill/>
          </a:ln>
        </p:spPr>
      </p:pic>
      <p:pic>
        <p:nvPicPr>
          <p:cNvPr id="22" name="Grafik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3748" y="3651870"/>
            <a:ext cx="304855" cy="377536"/>
          </a:xfrm>
          <a:prstGeom prst="rect">
            <a:avLst/>
          </a:prstGeom>
          <a:ln w="19050">
            <a:noFill/>
          </a:ln>
        </p:spPr>
      </p:pic>
    </p:spTree>
    <p:custDataLst>
      <p:tags r:id="rId1"/>
    </p:custDataLst>
    <p:extLst>
      <p:ext uri="{BB962C8B-B14F-4D97-AF65-F5344CB8AC3E}">
        <p14:creationId xmlns:p14="http://schemas.microsoft.com/office/powerpoint/2010/main" val="1049704376"/>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xEl>
                                              <p:pRg st="2" end="2"/>
                                            </p:txEl>
                                          </p:spTgt>
                                        </p:tgtEl>
                                        <p:attrNameLst>
                                          <p:attrName>style.visibility</p:attrName>
                                        </p:attrNameLst>
                                      </p:cBhvr>
                                      <p:to>
                                        <p:strVal val="visible"/>
                                      </p:to>
                                    </p:set>
                                    <p:animEffect transition="in" filter="fade">
                                      <p:cBhvr>
                                        <p:cTn id="18" dur="1000"/>
                                        <p:tgtEl>
                                          <p:spTgt spid="2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xEl>
                                              <p:pRg st="3" end="3"/>
                                            </p:txEl>
                                          </p:spTgt>
                                        </p:tgtEl>
                                        <p:attrNameLst>
                                          <p:attrName>style.visibility</p:attrName>
                                        </p:attrNameLst>
                                      </p:cBhvr>
                                      <p:to>
                                        <p:strVal val="visible"/>
                                      </p:to>
                                    </p:set>
                                    <p:animEffect transition="in" filter="fade">
                                      <p:cBhvr>
                                        <p:cTn id="23" dur="1000"/>
                                        <p:tgtEl>
                                          <p:spTgt spid="21">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xEl>
                                              <p:pRg st="5" end="5"/>
                                            </p:txEl>
                                          </p:spTgt>
                                        </p:tgtEl>
                                        <p:attrNameLst>
                                          <p:attrName>style.visibility</p:attrName>
                                        </p:attrNameLst>
                                      </p:cBhvr>
                                      <p:to>
                                        <p:strVal val="visible"/>
                                      </p:to>
                                    </p:set>
                                    <p:animEffect transition="in" filter="fade">
                                      <p:cBhvr>
                                        <p:cTn id="28" dur="1000"/>
                                        <p:tgtEl>
                                          <p:spTgt spid="21">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500"/>
                                  </p:stCondLst>
                                  <p:childTnLst>
                                    <p:set>
                                      <p:cBhvr>
                                        <p:cTn id="34" dur="1" fill="hold">
                                          <p:stCondLst>
                                            <p:cond delay="999"/>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pic>
        <p:nvPicPr>
          <p:cNvPr id="13" name="Grafi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5205" y="627533"/>
            <a:ext cx="5621941" cy="4066333"/>
          </a:xfrm>
          <a:prstGeom prst="rect">
            <a:avLst/>
          </a:prstGeom>
          <a:noFill/>
          <a:ln>
            <a:noFill/>
          </a:ln>
        </p:spPr>
      </p:pic>
      <p:sp>
        <p:nvSpPr>
          <p:cNvPr id="21" name="Textfeld 20"/>
          <p:cNvSpPr txBox="1"/>
          <p:nvPr/>
        </p:nvSpPr>
        <p:spPr>
          <a:xfrm>
            <a:off x="179513" y="627534"/>
            <a:ext cx="3024335" cy="1785104"/>
          </a:xfrm>
          <a:prstGeom prst="rect">
            <a:avLst/>
          </a:prstGeom>
          <a:solidFill>
            <a:schemeClr val="bg1"/>
          </a:solidFill>
        </p:spPr>
        <p:txBody>
          <a:bodyPr wrap="square" rtlCol="0">
            <a:spAutoFit/>
          </a:bodyPr>
          <a:lstStyle/>
          <a:p>
            <a:r>
              <a:rPr lang="de-DE" sz="1100" b="1" dirty="0"/>
              <a:t>Verteilen der Beplankung</a:t>
            </a:r>
          </a:p>
          <a:p>
            <a:endParaRPr lang="de-DE" sz="1100" b="1" dirty="0"/>
          </a:p>
          <a:p>
            <a:r>
              <a:rPr lang="de-DE" sz="1100" b="1" dirty="0"/>
              <a:t>Guter Ansatz: </a:t>
            </a:r>
          </a:p>
          <a:p>
            <a:r>
              <a:rPr lang="de-DE" sz="1100" b="1" dirty="0"/>
              <a:t>Verkehrswege vorübergehend mit Bohlen auslegen.</a:t>
            </a:r>
          </a:p>
          <a:p>
            <a:endParaRPr lang="de-DE" sz="1100" b="1" dirty="0"/>
          </a:p>
          <a:p>
            <a:r>
              <a:rPr lang="de-DE" sz="1100" b="1" dirty="0"/>
              <a:t>Aber Problem:</a:t>
            </a:r>
          </a:p>
          <a:p>
            <a:r>
              <a:rPr lang="de-DE" sz="1100" b="1" dirty="0"/>
              <a:t>Absturzkante schlecht erkennbar!</a:t>
            </a:r>
          </a:p>
          <a:p>
            <a:endParaRPr lang="de-DE" sz="1100" b="1" dirty="0"/>
          </a:p>
          <a:p>
            <a:r>
              <a:rPr lang="de-DE" sz="1100" b="1" dirty="0"/>
              <a:t>Platte hochkant tragen.</a:t>
            </a:r>
          </a:p>
        </p:txBody>
      </p:sp>
      <p:pic>
        <p:nvPicPr>
          <p:cNvPr id="22" name="Grafik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0272" y="3939902"/>
            <a:ext cx="304855" cy="377536"/>
          </a:xfrm>
          <a:prstGeom prst="rect">
            <a:avLst/>
          </a:prstGeom>
          <a:ln w="19050">
            <a:noFill/>
          </a:ln>
        </p:spPr>
      </p:pic>
      <p:pic>
        <p:nvPicPr>
          <p:cNvPr id="14" name="Grafik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6175" y="2859782"/>
            <a:ext cx="243789" cy="297117"/>
          </a:xfrm>
          <a:prstGeom prst="rect">
            <a:avLst/>
          </a:prstGeom>
          <a:ln w="19050">
            <a:noFill/>
          </a:ln>
        </p:spPr>
      </p:pic>
      <p:cxnSp>
        <p:nvCxnSpPr>
          <p:cNvPr id="3" name="Gerade Verbindung 2"/>
          <p:cNvCxnSpPr/>
          <p:nvPr/>
        </p:nvCxnSpPr>
        <p:spPr>
          <a:xfrm flipH="1">
            <a:off x="6399965" y="3579862"/>
            <a:ext cx="980347" cy="731604"/>
          </a:xfrm>
          <a:prstGeom prst="line">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flipH="1">
            <a:off x="7452321" y="3008340"/>
            <a:ext cx="720079" cy="514361"/>
          </a:xfrm>
          <a:prstGeom prst="line">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22651631"/>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fade">
                                      <p:cBhvr>
                                        <p:cTn id="17" dur="10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xEl>
                                              <p:pRg st="3" end="3"/>
                                            </p:txEl>
                                          </p:spTgt>
                                        </p:tgtEl>
                                        <p:attrNameLst>
                                          <p:attrName>style.visibility</p:attrName>
                                        </p:attrNameLst>
                                      </p:cBhvr>
                                      <p:to>
                                        <p:strVal val="visible"/>
                                      </p:to>
                                    </p:set>
                                    <p:animEffect transition="in" filter="fade">
                                      <p:cBhvr>
                                        <p:cTn id="22" dur="1000"/>
                                        <p:tgtEl>
                                          <p:spTgt spid="21">
                                            <p:txEl>
                                              <p:pRg st="3" end="3"/>
                                            </p:txEl>
                                          </p:spTgt>
                                        </p:tgtEl>
                                      </p:cBhvr>
                                    </p:animEffect>
                                  </p:childTnLst>
                                </p:cTn>
                              </p:par>
                              <p:par>
                                <p:cTn id="23" presetID="1" presetClass="entr" presetSubtype="0" fill="hold" nodeType="withEffect">
                                  <p:stCondLst>
                                    <p:cond delay="0"/>
                                  </p:stCondLst>
                                  <p:childTnLst>
                                    <p:set>
                                      <p:cBhvr>
                                        <p:cTn id="24" dur="1" fill="hold">
                                          <p:stCondLst>
                                            <p:cond delay="999"/>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xEl>
                                              <p:pRg st="5" end="5"/>
                                            </p:txEl>
                                          </p:spTgt>
                                        </p:tgtEl>
                                        <p:attrNameLst>
                                          <p:attrName>style.visibility</p:attrName>
                                        </p:attrNameLst>
                                      </p:cBhvr>
                                      <p:to>
                                        <p:strVal val="visible"/>
                                      </p:to>
                                    </p:set>
                                    <p:animEffect transition="in" filter="fade">
                                      <p:cBhvr>
                                        <p:cTn id="29" dur="1000"/>
                                        <p:tgtEl>
                                          <p:spTgt spid="21">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xEl>
                                              <p:pRg st="6" end="6"/>
                                            </p:txEl>
                                          </p:spTgt>
                                        </p:tgtEl>
                                        <p:attrNameLst>
                                          <p:attrName>style.visibility</p:attrName>
                                        </p:attrNameLst>
                                      </p:cBhvr>
                                      <p:to>
                                        <p:strVal val="visible"/>
                                      </p:to>
                                    </p:set>
                                    <p:animEffect transition="in" filter="fade">
                                      <p:cBhvr>
                                        <p:cTn id="34" dur="1000"/>
                                        <p:tgtEl>
                                          <p:spTgt spid="21">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1">
                                            <p:txEl>
                                              <p:pRg st="8" end="8"/>
                                            </p:txEl>
                                          </p:spTgt>
                                        </p:tgtEl>
                                        <p:attrNameLst>
                                          <p:attrName>style.visibility</p:attrName>
                                        </p:attrNameLst>
                                      </p:cBhvr>
                                      <p:to>
                                        <p:strVal val="visible"/>
                                      </p:to>
                                    </p:set>
                                    <p:animEffect transition="in" filter="fade">
                                      <p:cBhvr>
                                        <p:cTn id="39" dur="1000"/>
                                        <p:tgtEl>
                                          <p:spTgt spid="21">
                                            <p:txEl>
                                              <p:pRg st="8" end="8"/>
                                            </p:txEl>
                                          </p:spTgt>
                                        </p:tgtEl>
                                      </p:cBhvr>
                                    </p:animEffect>
                                  </p:childTnLst>
                                </p:cTn>
                              </p:par>
                              <p:par>
                                <p:cTn id="40" presetID="1" presetClass="entr" presetSubtype="0" fill="hold" nodeType="withEffect">
                                  <p:stCondLst>
                                    <p:cond delay="0"/>
                                  </p:stCondLst>
                                  <p:childTnLst>
                                    <p:set>
                                      <p:cBhvr>
                                        <p:cTn id="41" dur="1" fill="hold">
                                          <p:stCondLst>
                                            <p:cond delay="499"/>
                                          </p:stCondLst>
                                        </p:cTn>
                                        <p:tgtEl>
                                          <p:spTgt spid="3"/>
                                        </p:tgtEl>
                                        <p:attrNameLst>
                                          <p:attrName>style.visibility</p:attrName>
                                        </p:attrNameLst>
                                      </p:cBhvr>
                                      <p:to>
                                        <p:strVal val="visible"/>
                                      </p:to>
                                    </p:set>
                                  </p:childTnLst>
                                </p:cTn>
                              </p:par>
                              <p:par>
                                <p:cTn id="42" presetID="1" presetClass="entr" presetSubtype="0" fill="hold" nodeType="withEffect">
                                  <p:stCondLst>
                                    <p:cond delay="500"/>
                                  </p:stCondLst>
                                  <p:childTnLst>
                                    <p:set>
                                      <p:cBhvr>
                                        <p:cTn id="43" dur="1" fill="hold">
                                          <p:stCondLst>
                                            <p:cond delay="999"/>
                                          </p:stCondLst>
                                        </p:cTn>
                                        <p:tgtEl>
                                          <p:spTgt spid="22"/>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499"/>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7514" y="627533"/>
            <a:ext cx="3421540" cy="4192225"/>
          </a:xfrm>
          <a:prstGeom prst="rect">
            <a:avLst/>
          </a:prstGeom>
          <a:noFill/>
          <a:ln>
            <a:noFill/>
          </a:ln>
        </p:spPr>
      </p:pic>
      <p:sp>
        <p:nvSpPr>
          <p:cNvPr id="21" name="Textfeld 20"/>
          <p:cNvSpPr txBox="1"/>
          <p:nvPr/>
        </p:nvSpPr>
        <p:spPr>
          <a:xfrm>
            <a:off x="179513" y="627534"/>
            <a:ext cx="4968551" cy="3647152"/>
          </a:xfrm>
          <a:prstGeom prst="rect">
            <a:avLst/>
          </a:prstGeom>
          <a:solidFill>
            <a:schemeClr val="bg1"/>
          </a:solidFill>
        </p:spPr>
        <p:txBody>
          <a:bodyPr wrap="square" rtlCol="0">
            <a:spAutoFit/>
          </a:bodyPr>
          <a:lstStyle/>
          <a:p>
            <a:r>
              <a:rPr lang="de-DE" sz="1100" b="1" dirty="0"/>
              <a:t>Verteilen der Beplankung</a:t>
            </a:r>
          </a:p>
          <a:p>
            <a:endParaRPr lang="de-DE" sz="1100" b="1" dirty="0"/>
          </a:p>
          <a:p>
            <a:r>
              <a:rPr lang="de-DE" sz="1100" b="1" dirty="0"/>
              <a:t>Da ist er endlich! Der „Siemens Lufthaken“! </a:t>
            </a:r>
          </a:p>
          <a:p>
            <a:r>
              <a:rPr lang="de-DE" sz="1100" b="1" dirty="0"/>
              <a:t>Wie oft hätten wir uns schon gerne nach oben sichern wollen?!</a:t>
            </a:r>
          </a:p>
          <a:p>
            <a:r>
              <a:rPr lang="de-DE" sz="1100" b="1" dirty="0"/>
              <a:t>Wenn da über uns ein Anschlagpunkt gewesen wäre.</a:t>
            </a:r>
          </a:p>
          <a:p>
            <a:r>
              <a:rPr lang="de-DE" sz="1100" b="1" dirty="0"/>
              <a:t>Jetzt gibt es einen!</a:t>
            </a:r>
          </a:p>
          <a:p>
            <a:endParaRPr lang="de-DE" sz="1100" b="1" dirty="0"/>
          </a:p>
          <a:p>
            <a:r>
              <a:rPr lang="de-DE" sz="1100" b="1" dirty="0"/>
              <a:t>Kran mit Personensicherungsmodus</a:t>
            </a:r>
          </a:p>
          <a:p>
            <a:r>
              <a:rPr lang="de-DE" sz="1100" b="1" dirty="0"/>
              <a:t>(engl.: FPM Fall </a:t>
            </a:r>
            <a:r>
              <a:rPr lang="de-DE" sz="1100" b="1" dirty="0" err="1"/>
              <a:t>Protection</a:t>
            </a:r>
            <a:r>
              <a:rPr lang="de-DE" sz="1100" b="1" dirty="0"/>
              <a:t> Mode von Palfinger, weitere folgen)</a:t>
            </a:r>
          </a:p>
          <a:p>
            <a:r>
              <a:rPr lang="de-DE" sz="1100" b="1" dirty="0"/>
              <a:t>Beim Verteilen der Platten wird Kran nicht mehr benötigt und kann zur Sicherung mittels Höhensicherungsgerät (HSG) verwendet werden.</a:t>
            </a:r>
          </a:p>
          <a:p>
            <a:r>
              <a:rPr lang="de-DE" sz="1100" b="1" dirty="0"/>
              <a:t>Das HSG wird doppelt angeschlagen, an Kranhaken und an Flasche.</a:t>
            </a:r>
          </a:p>
          <a:p>
            <a:r>
              <a:rPr lang="de-DE" sz="1100" b="1" dirty="0"/>
              <a:t>Helm mit 4-Punkt-Kinnriemen (DIN EN 397)!</a:t>
            </a:r>
          </a:p>
          <a:p>
            <a:endParaRPr lang="de-DE" sz="1100" b="1" dirty="0"/>
          </a:p>
          <a:p>
            <a:r>
              <a:rPr lang="de-DE" sz="1100" b="1" dirty="0"/>
              <a:t>Achtung! Ausnahmefall! </a:t>
            </a:r>
          </a:p>
          <a:p>
            <a:r>
              <a:rPr lang="de-DE" sz="1100" b="1" dirty="0"/>
              <a:t>Schriftliche, projektspezifische Gefährdungsbeurteilung hat ergeben, dass keine andere Sicherung möglich ist.</a:t>
            </a:r>
          </a:p>
          <a:p>
            <a:r>
              <a:rPr lang="de-DE" sz="1100" b="1" dirty="0"/>
              <a:t>Genaueres: </a:t>
            </a:r>
            <a:r>
              <a:rPr lang="de-DE" sz="1100" b="1" dirty="0">
                <a:hlinkClick r:id="rId5"/>
              </a:rPr>
              <a:t>bauforumplus.eu</a:t>
            </a:r>
            <a:endParaRPr lang="de-DE" sz="1100" b="1" dirty="0"/>
          </a:p>
          <a:p>
            <a:endParaRPr lang="de-DE" sz="1100" b="1" dirty="0"/>
          </a:p>
          <a:p>
            <a:r>
              <a:rPr lang="de-DE" sz="1100" b="1" dirty="0"/>
              <a:t>Problem: </a:t>
            </a:r>
          </a:p>
          <a:p>
            <a:r>
              <a:rPr lang="de-DE" sz="1100" b="1" dirty="0"/>
              <a:t>Nicht gesicherter Kollege sieht die Absturzkante schlecht!</a:t>
            </a:r>
          </a:p>
        </p:txBody>
      </p:sp>
      <p:pic>
        <p:nvPicPr>
          <p:cNvPr id="39" name="Grafik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96186" y="1354702"/>
            <a:ext cx="1237112" cy="1913782"/>
          </a:xfrm>
          <a:prstGeom prst="rect">
            <a:avLst/>
          </a:prstGeom>
          <a:noFill/>
          <a:ln w="28575">
            <a:noFill/>
          </a:ln>
        </p:spPr>
      </p:pic>
      <p:pic>
        <p:nvPicPr>
          <p:cNvPr id="20" name="Grafik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6828" y="2470479"/>
            <a:ext cx="336243" cy="391573"/>
          </a:xfrm>
          <a:prstGeom prst="rect">
            <a:avLst/>
          </a:prstGeom>
          <a:ln w="19050">
            <a:noFill/>
          </a:ln>
        </p:spPr>
      </p:pic>
      <p:pic>
        <p:nvPicPr>
          <p:cNvPr id="24" name="Grafik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16225" y="4394480"/>
            <a:ext cx="242983" cy="300914"/>
          </a:xfrm>
          <a:prstGeom prst="rect">
            <a:avLst/>
          </a:prstGeom>
          <a:ln w="19050">
            <a:noFill/>
          </a:ln>
        </p:spPr>
      </p:pic>
      <p:cxnSp>
        <p:nvCxnSpPr>
          <p:cNvPr id="3" name="Gerade Verbindung 2"/>
          <p:cNvCxnSpPr/>
          <p:nvPr/>
        </p:nvCxnSpPr>
        <p:spPr>
          <a:xfrm flipV="1">
            <a:off x="7067827" y="4345172"/>
            <a:ext cx="256473" cy="6358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Grafik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63473" y="3844790"/>
            <a:ext cx="336243" cy="391573"/>
          </a:xfrm>
          <a:prstGeom prst="rect">
            <a:avLst/>
          </a:prstGeom>
          <a:ln w="19050">
            <a:noFill/>
          </a:ln>
        </p:spPr>
      </p:pic>
    </p:spTree>
    <p:custDataLst>
      <p:tags r:id="rId1"/>
    </p:custDataLst>
    <p:extLst>
      <p:ext uri="{BB962C8B-B14F-4D97-AF65-F5344CB8AC3E}">
        <p14:creationId xmlns:p14="http://schemas.microsoft.com/office/powerpoint/2010/main" val="2520420334"/>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xEl>
                                              <p:pRg st="2" end="2"/>
                                            </p:txEl>
                                          </p:spTgt>
                                        </p:tgtEl>
                                        <p:attrNameLst>
                                          <p:attrName>style.visibility</p:attrName>
                                        </p:attrNameLst>
                                      </p:cBhvr>
                                      <p:to>
                                        <p:strVal val="visible"/>
                                      </p:to>
                                    </p:set>
                                    <p:animEffect transition="in" filter="fade">
                                      <p:cBhvr>
                                        <p:cTn id="18" dur="1000"/>
                                        <p:tgtEl>
                                          <p:spTgt spid="2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xEl>
                                              <p:pRg st="3" end="3"/>
                                            </p:txEl>
                                          </p:spTgt>
                                        </p:tgtEl>
                                        <p:attrNameLst>
                                          <p:attrName>style.visibility</p:attrName>
                                        </p:attrNameLst>
                                      </p:cBhvr>
                                      <p:to>
                                        <p:strVal val="visible"/>
                                      </p:to>
                                    </p:set>
                                    <p:animEffect transition="in" filter="fade">
                                      <p:cBhvr>
                                        <p:cTn id="23" dur="1000"/>
                                        <p:tgtEl>
                                          <p:spTgt spid="21">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xEl>
                                              <p:pRg st="4" end="4"/>
                                            </p:txEl>
                                          </p:spTgt>
                                        </p:tgtEl>
                                        <p:attrNameLst>
                                          <p:attrName>style.visibility</p:attrName>
                                        </p:attrNameLst>
                                      </p:cBhvr>
                                      <p:to>
                                        <p:strVal val="visible"/>
                                      </p:to>
                                    </p:set>
                                    <p:animEffect transition="in" filter="fade">
                                      <p:cBhvr>
                                        <p:cTn id="28" dur="1000"/>
                                        <p:tgtEl>
                                          <p:spTgt spid="21">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xEl>
                                              <p:pRg st="5" end="5"/>
                                            </p:txEl>
                                          </p:spTgt>
                                        </p:tgtEl>
                                        <p:attrNameLst>
                                          <p:attrName>style.visibility</p:attrName>
                                        </p:attrNameLst>
                                      </p:cBhvr>
                                      <p:to>
                                        <p:strVal val="visible"/>
                                      </p:to>
                                    </p:set>
                                    <p:animEffect transition="in" filter="fade">
                                      <p:cBhvr>
                                        <p:cTn id="33" dur="1000"/>
                                        <p:tgtEl>
                                          <p:spTgt spid="21">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1">
                                            <p:txEl>
                                              <p:pRg st="7" end="7"/>
                                            </p:txEl>
                                          </p:spTgt>
                                        </p:tgtEl>
                                        <p:attrNameLst>
                                          <p:attrName>style.visibility</p:attrName>
                                        </p:attrNameLst>
                                      </p:cBhvr>
                                      <p:to>
                                        <p:strVal val="visible"/>
                                      </p:to>
                                    </p:set>
                                    <p:animEffect transition="in" filter="fade">
                                      <p:cBhvr>
                                        <p:cTn id="38" dur="1000"/>
                                        <p:tgtEl>
                                          <p:spTgt spid="21">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
                                            <p:txEl>
                                              <p:pRg st="8" end="8"/>
                                            </p:txEl>
                                          </p:spTgt>
                                        </p:tgtEl>
                                        <p:attrNameLst>
                                          <p:attrName>style.visibility</p:attrName>
                                        </p:attrNameLst>
                                      </p:cBhvr>
                                      <p:to>
                                        <p:strVal val="visible"/>
                                      </p:to>
                                    </p:set>
                                    <p:animEffect transition="in" filter="fade">
                                      <p:cBhvr>
                                        <p:cTn id="43" dur="1000"/>
                                        <p:tgtEl>
                                          <p:spTgt spid="21">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xEl>
                                              <p:pRg st="9" end="9"/>
                                            </p:txEl>
                                          </p:spTgt>
                                        </p:tgtEl>
                                        <p:attrNameLst>
                                          <p:attrName>style.visibility</p:attrName>
                                        </p:attrNameLst>
                                      </p:cBhvr>
                                      <p:to>
                                        <p:strVal val="visible"/>
                                      </p:to>
                                    </p:set>
                                    <p:animEffect transition="in" filter="fade">
                                      <p:cBhvr>
                                        <p:cTn id="48" dur="1000"/>
                                        <p:tgtEl>
                                          <p:spTgt spid="21">
                                            <p:txEl>
                                              <p:pRg st="9" end="9"/>
                                            </p:txEl>
                                          </p:spTgt>
                                        </p:tgtEl>
                                      </p:cBhvr>
                                    </p:animEffect>
                                  </p:childTnLst>
                                </p:cTn>
                              </p:par>
                              <p:par>
                                <p:cTn id="49" presetID="1" presetClass="entr" presetSubtype="0" fill="hold" nodeType="withEffect">
                                  <p:stCondLst>
                                    <p:cond delay="0"/>
                                  </p:stCondLst>
                                  <p:childTnLst>
                                    <p:set>
                                      <p:cBhvr>
                                        <p:cTn id="50" dur="1" fill="hold">
                                          <p:stCondLst>
                                            <p:cond delay="999"/>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1">
                                            <p:txEl>
                                              <p:pRg st="10" end="10"/>
                                            </p:txEl>
                                          </p:spTgt>
                                        </p:tgtEl>
                                        <p:attrNameLst>
                                          <p:attrName>style.visibility</p:attrName>
                                        </p:attrNameLst>
                                      </p:cBhvr>
                                      <p:to>
                                        <p:strVal val="visible"/>
                                      </p:to>
                                    </p:set>
                                    <p:animEffect transition="in" filter="fade">
                                      <p:cBhvr>
                                        <p:cTn id="55" dur="1000"/>
                                        <p:tgtEl>
                                          <p:spTgt spid="21">
                                            <p:txEl>
                                              <p:pRg st="10" end="10"/>
                                            </p:txEl>
                                          </p:spTgt>
                                        </p:tgtEl>
                                      </p:cBhvr>
                                    </p:animEffect>
                                  </p:childTnLst>
                                </p:cTn>
                              </p:par>
                              <p:par>
                                <p:cTn id="56" presetID="22" presetClass="entr" presetSubtype="1" fill="hold"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up)">
                                      <p:cBhvr>
                                        <p:cTn id="58" dur="500"/>
                                        <p:tgtEl>
                                          <p:spTgt spid="39"/>
                                        </p:tgtEl>
                                      </p:cBhvr>
                                    </p:animEffect>
                                  </p:childTnLst>
                                </p:cTn>
                              </p:par>
                              <p:par>
                                <p:cTn id="59" presetID="1" presetClass="entr" presetSubtype="0" fill="hold" nodeType="withEffect">
                                  <p:stCondLst>
                                    <p:cond delay="0"/>
                                  </p:stCondLst>
                                  <p:childTnLst>
                                    <p:set>
                                      <p:cBhvr>
                                        <p:cTn id="60" dur="1" fill="hold">
                                          <p:stCondLst>
                                            <p:cond delay="999"/>
                                          </p:stCondLst>
                                        </p:cTn>
                                        <p:tgtEl>
                                          <p:spTgt spid="2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1">
                                            <p:txEl>
                                              <p:pRg st="11" end="11"/>
                                            </p:txEl>
                                          </p:spTgt>
                                        </p:tgtEl>
                                        <p:attrNameLst>
                                          <p:attrName>style.visibility</p:attrName>
                                        </p:attrNameLst>
                                      </p:cBhvr>
                                      <p:to>
                                        <p:strVal val="visible"/>
                                      </p:to>
                                    </p:set>
                                    <p:animEffect transition="in" filter="fade">
                                      <p:cBhvr>
                                        <p:cTn id="65" dur="1000"/>
                                        <p:tgtEl>
                                          <p:spTgt spid="21">
                                            <p:txEl>
                                              <p:pRg st="11" end="1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1">
                                            <p:txEl>
                                              <p:pRg st="13" end="13"/>
                                            </p:txEl>
                                          </p:spTgt>
                                        </p:tgtEl>
                                        <p:attrNameLst>
                                          <p:attrName>style.visibility</p:attrName>
                                        </p:attrNameLst>
                                      </p:cBhvr>
                                      <p:to>
                                        <p:strVal val="visible"/>
                                      </p:to>
                                    </p:set>
                                    <p:animEffect transition="in" filter="fade">
                                      <p:cBhvr>
                                        <p:cTn id="70" dur="1000"/>
                                        <p:tgtEl>
                                          <p:spTgt spid="21">
                                            <p:txEl>
                                              <p:pRg st="13" end="1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1">
                                            <p:txEl>
                                              <p:pRg st="14" end="14"/>
                                            </p:txEl>
                                          </p:spTgt>
                                        </p:tgtEl>
                                        <p:attrNameLst>
                                          <p:attrName>style.visibility</p:attrName>
                                        </p:attrNameLst>
                                      </p:cBhvr>
                                      <p:to>
                                        <p:strVal val="visible"/>
                                      </p:to>
                                    </p:set>
                                    <p:animEffect transition="in" filter="fade">
                                      <p:cBhvr>
                                        <p:cTn id="75" dur="1000"/>
                                        <p:tgtEl>
                                          <p:spTgt spid="21">
                                            <p:txEl>
                                              <p:pRg st="14" end="14"/>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1">
                                            <p:txEl>
                                              <p:pRg st="15" end="15"/>
                                            </p:txEl>
                                          </p:spTgt>
                                        </p:tgtEl>
                                        <p:attrNameLst>
                                          <p:attrName>style.visibility</p:attrName>
                                        </p:attrNameLst>
                                      </p:cBhvr>
                                      <p:to>
                                        <p:strVal val="visible"/>
                                      </p:to>
                                    </p:set>
                                    <p:animEffect transition="in" filter="fade">
                                      <p:cBhvr>
                                        <p:cTn id="80" dur="1000"/>
                                        <p:tgtEl>
                                          <p:spTgt spid="21">
                                            <p:txEl>
                                              <p:pRg st="15" end="15"/>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1">
                                            <p:txEl>
                                              <p:pRg st="17" end="17"/>
                                            </p:txEl>
                                          </p:spTgt>
                                        </p:tgtEl>
                                        <p:attrNameLst>
                                          <p:attrName>style.visibility</p:attrName>
                                        </p:attrNameLst>
                                      </p:cBhvr>
                                      <p:to>
                                        <p:strVal val="visible"/>
                                      </p:to>
                                    </p:set>
                                    <p:animEffect transition="in" filter="fade">
                                      <p:cBhvr>
                                        <p:cTn id="85" dur="1000"/>
                                        <p:tgtEl>
                                          <p:spTgt spid="21">
                                            <p:txEl>
                                              <p:pRg st="17" end="17"/>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21">
                                            <p:txEl>
                                              <p:pRg st="18" end="18"/>
                                            </p:txEl>
                                          </p:spTgt>
                                        </p:tgtEl>
                                        <p:attrNameLst>
                                          <p:attrName>style.visibility</p:attrName>
                                        </p:attrNameLst>
                                      </p:cBhvr>
                                      <p:to>
                                        <p:strVal val="visible"/>
                                      </p:to>
                                    </p:set>
                                    <p:animEffect transition="in" filter="fade">
                                      <p:cBhvr>
                                        <p:cTn id="90" dur="1000"/>
                                        <p:tgtEl>
                                          <p:spTgt spid="21">
                                            <p:txEl>
                                              <p:pRg st="18" end="18"/>
                                            </p:txEl>
                                          </p:spTgt>
                                        </p:tgtEl>
                                      </p:cBhvr>
                                    </p:animEffect>
                                  </p:childTnLst>
                                </p:cTn>
                              </p:par>
                              <p:par>
                                <p:cTn id="91" presetID="1" presetClass="entr" presetSubtype="0" fill="hold" nodeType="withEffect">
                                  <p:stCondLst>
                                    <p:cond delay="0"/>
                                  </p:stCondLst>
                                  <p:childTnLst>
                                    <p:set>
                                      <p:cBhvr>
                                        <p:cTn id="92" dur="1" fill="hold">
                                          <p:stCondLst>
                                            <p:cond delay="0"/>
                                          </p:stCondLst>
                                        </p:cTn>
                                        <p:tgtEl>
                                          <p:spTgt spid="3"/>
                                        </p:tgtEl>
                                        <p:attrNameLst>
                                          <p:attrName>style.visibility</p:attrName>
                                        </p:attrNameLst>
                                      </p:cBhvr>
                                      <p:to>
                                        <p:strVal val="visible"/>
                                      </p:to>
                                    </p:set>
                                  </p:childTnLst>
                                </p:cTn>
                              </p:par>
                              <p:par>
                                <p:cTn id="93" presetID="1" presetClass="entr" presetSubtype="0" fill="hold" nodeType="withEffect">
                                  <p:stCondLst>
                                    <p:cond delay="500"/>
                                  </p:stCondLst>
                                  <p:childTnLst>
                                    <p:set>
                                      <p:cBhvr>
                                        <p:cTn id="94" dur="1" fill="hold">
                                          <p:stCondLst>
                                            <p:cond delay="999"/>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pic>
        <p:nvPicPr>
          <p:cNvPr id="13" name="Grafik 12"/>
          <p:cNvPicPr>
            <a:picLocks noChangeAspect="1"/>
          </p:cNvPicPr>
          <p:nvPr/>
        </p:nvPicPr>
        <p:blipFill rotWithShape="1">
          <a:blip r:embed="rId4" cstate="print">
            <a:extLst>
              <a:ext uri="{28A0092B-C50C-407E-A947-70E740481C1C}">
                <a14:useLocalDpi xmlns:a14="http://schemas.microsoft.com/office/drawing/2010/main" val="0"/>
              </a:ext>
            </a:extLst>
          </a:blip>
          <a:srcRect l="9613"/>
          <a:stretch/>
        </p:blipFill>
        <p:spPr>
          <a:xfrm>
            <a:off x="4322618" y="627533"/>
            <a:ext cx="4425846" cy="4139239"/>
          </a:xfrm>
          <a:prstGeom prst="rect">
            <a:avLst/>
          </a:prstGeom>
          <a:noFill/>
          <a:ln>
            <a:noFill/>
          </a:ln>
        </p:spPr>
      </p:pic>
      <p:sp>
        <p:nvSpPr>
          <p:cNvPr id="21" name="Textfeld 20"/>
          <p:cNvSpPr txBox="1"/>
          <p:nvPr/>
        </p:nvSpPr>
        <p:spPr>
          <a:xfrm>
            <a:off x="179513" y="627534"/>
            <a:ext cx="4068291" cy="3985706"/>
          </a:xfrm>
          <a:prstGeom prst="rect">
            <a:avLst/>
          </a:prstGeom>
          <a:solidFill>
            <a:schemeClr val="bg1"/>
          </a:solidFill>
        </p:spPr>
        <p:txBody>
          <a:bodyPr wrap="square" rtlCol="0">
            <a:spAutoFit/>
          </a:bodyPr>
          <a:lstStyle/>
          <a:p>
            <a:r>
              <a:rPr lang="de-DE" sz="1100" b="1" dirty="0"/>
              <a:t>Besser:  </a:t>
            </a:r>
          </a:p>
          <a:p>
            <a:r>
              <a:rPr lang="de-DE" sz="1100" b="1" dirty="0"/>
              <a:t>Komplette Kehlbalkenlage neben Baustelle vormontieren.</a:t>
            </a:r>
          </a:p>
          <a:p>
            <a:r>
              <a:rPr lang="de-DE" sz="1100" b="1" dirty="0"/>
              <a:t>Keine Absturzgefahr!</a:t>
            </a:r>
          </a:p>
          <a:p>
            <a:r>
              <a:rPr lang="de-DE" sz="1100" b="1" dirty="0"/>
              <a:t>Aber:</a:t>
            </a:r>
          </a:p>
          <a:p>
            <a:r>
              <a:rPr lang="de-DE" sz="1100" b="1" dirty="0"/>
              <a:t>Exakte Planung erforderlich.</a:t>
            </a:r>
          </a:p>
          <a:p>
            <a:r>
              <a:rPr lang="de-DE" sz="1100" b="1" dirty="0"/>
              <a:t>Unterweisung der Mitarbeiter.</a:t>
            </a:r>
          </a:p>
          <a:p>
            <a:r>
              <a:rPr lang="de-DE" sz="1100" b="1" dirty="0"/>
              <a:t>Freie Fläche vorher organisieren.</a:t>
            </a:r>
          </a:p>
          <a:p>
            <a:r>
              <a:rPr lang="de-DE" sz="1100" b="1" dirty="0"/>
              <a:t>Warum nicht? Straße sperren! (Genehmigung!)</a:t>
            </a:r>
          </a:p>
          <a:p>
            <a:r>
              <a:rPr lang="de-DE" sz="1100" b="1" dirty="0"/>
              <a:t>Unbedingt Montageanweisung:</a:t>
            </a:r>
          </a:p>
          <a:p>
            <a:pPr marL="171450" indent="-171450">
              <a:buFont typeface="Arial" panose="020B0604020202020204" pitchFamily="34" charset="0"/>
              <a:buChar char="•"/>
            </a:pPr>
            <a:r>
              <a:rPr lang="de-DE" sz="1100" b="1" dirty="0"/>
              <a:t>Gewicht des Elements</a:t>
            </a:r>
          </a:p>
          <a:p>
            <a:pPr marL="171450" indent="-171450">
              <a:buFont typeface="Arial" panose="020B0604020202020204" pitchFamily="34" charset="0"/>
              <a:buChar char="•"/>
            </a:pPr>
            <a:r>
              <a:rPr lang="de-DE" sz="1100" b="1" dirty="0"/>
              <a:t>Einzusetzender Kran und Kranstandort</a:t>
            </a:r>
          </a:p>
          <a:p>
            <a:pPr marL="171450" indent="-171450">
              <a:buFont typeface="Arial" panose="020B0604020202020204" pitchFamily="34" charset="0"/>
              <a:buChar char="•"/>
            </a:pPr>
            <a:r>
              <a:rPr lang="de-DE" sz="1100" b="1" dirty="0"/>
              <a:t>Ort der Vormontage</a:t>
            </a:r>
          </a:p>
          <a:p>
            <a:pPr marL="171450" indent="-171450">
              <a:buFont typeface="Arial" panose="020B0604020202020204" pitchFamily="34" charset="0"/>
              <a:buChar char="•"/>
            </a:pPr>
            <a:r>
              <a:rPr lang="de-DE" sz="1100" b="1" dirty="0"/>
              <a:t>Anschlagpunkte</a:t>
            </a:r>
          </a:p>
          <a:p>
            <a:pPr marL="171450" indent="-171450">
              <a:buFont typeface="Arial" panose="020B0604020202020204" pitchFamily="34" charset="0"/>
              <a:buChar char="•"/>
            </a:pPr>
            <a:r>
              <a:rPr lang="de-DE" sz="1100" b="1" dirty="0"/>
              <a:t>Anschlagmittel</a:t>
            </a:r>
          </a:p>
          <a:p>
            <a:pPr marL="171450" indent="-171450">
              <a:buFont typeface="Arial" panose="020B0604020202020204" pitchFamily="34" charset="0"/>
              <a:buChar char="•"/>
            </a:pPr>
            <a:r>
              <a:rPr lang="de-DE" sz="1100" b="1" dirty="0"/>
              <a:t>Anschlagwinkel </a:t>
            </a:r>
            <a:r>
              <a:rPr lang="de-DE" sz="1100" b="1" i="1" dirty="0" err="1">
                <a:latin typeface="Symbol" panose="05050102010706020507" pitchFamily="18" charset="2"/>
              </a:rPr>
              <a:t>a</a:t>
            </a:r>
            <a:r>
              <a:rPr lang="de-DE" sz="1100" b="1" baseline="-25000" dirty="0" err="1"/>
              <a:t>AW</a:t>
            </a:r>
            <a:r>
              <a:rPr lang="de-DE" sz="1100" b="1" dirty="0"/>
              <a:t> </a:t>
            </a:r>
          </a:p>
          <a:p>
            <a:pPr marL="171450" indent="-171450">
              <a:buFont typeface="Arial" panose="020B0604020202020204" pitchFamily="34" charset="0"/>
              <a:buChar char="•"/>
            </a:pPr>
            <a:r>
              <a:rPr lang="de-DE" sz="1100" b="1" dirty="0"/>
              <a:t>Berücksichtigung der je nach Anschlagwinkel </a:t>
            </a:r>
            <a:r>
              <a:rPr lang="de-DE" sz="1100" b="1" i="1" dirty="0" err="1">
                <a:latin typeface="Symbol" panose="05050102010706020507" pitchFamily="18" charset="2"/>
              </a:rPr>
              <a:t>a</a:t>
            </a:r>
            <a:r>
              <a:rPr lang="de-DE" sz="1100" b="1" baseline="-25000" dirty="0" err="1"/>
              <a:t>AW</a:t>
            </a:r>
            <a:r>
              <a:rPr lang="de-DE" sz="1100" b="1" dirty="0"/>
              <a:t> geringeren Tragfähigkeit der Anschlagmittel</a:t>
            </a:r>
          </a:p>
          <a:p>
            <a:pPr marL="182563" lvl="1"/>
            <a:r>
              <a:rPr lang="de-DE" sz="1100" b="1" dirty="0"/>
              <a:t>(Grundsätzlich: je größer der Anschlagwinkel </a:t>
            </a:r>
            <a:r>
              <a:rPr lang="de-DE" sz="1100" b="1" i="1" dirty="0" err="1">
                <a:latin typeface="Symbol" panose="05050102010706020507" pitchFamily="18" charset="2"/>
              </a:rPr>
              <a:t>a</a:t>
            </a:r>
            <a:r>
              <a:rPr lang="de-DE" sz="1100" b="1" baseline="-25000" dirty="0" err="1"/>
              <a:t>AW</a:t>
            </a:r>
            <a:r>
              <a:rPr lang="de-DE" sz="1100" b="1" dirty="0"/>
              <a:t> desto günstiger.)</a:t>
            </a:r>
          </a:p>
          <a:p>
            <a:pPr marL="171450" indent="-171450">
              <a:buFont typeface="Arial" panose="020B0604020202020204" pitchFamily="34" charset="0"/>
              <a:buChar char="•"/>
            </a:pPr>
            <a:r>
              <a:rPr lang="de-DE" sz="1100" b="1" dirty="0"/>
              <a:t>Berücksichtigung zusätzlicher Montagelasten </a:t>
            </a:r>
            <a:br>
              <a:rPr lang="de-DE" sz="1100" b="1" dirty="0"/>
            </a:br>
            <a:r>
              <a:rPr lang="de-DE" sz="1100" b="1" dirty="0"/>
              <a:t>(z. B. evtl. Querpressung Beplankung)</a:t>
            </a:r>
          </a:p>
          <a:p>
            <a:r>
              <a:rPr lang="de-DE" sz="1100" b="1" dirty="0"/>
              <a:t>Nicht unter der schwebenden Last aufhalten!</a:t>
            </a:r>
          </a:p>
          <a:p>
            <a:r>
              <a:rPr lang="de-DE" sz="1100" b="1" dirty="0"/>
              <a:t>Keine Kompromisse! Bei Fehlern: Lebensgefahr!</a:t>
            </a:r>
          </a:p>
        </p:txBody>
      </p:sp>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9402" y="3168951"/>
            <a:ext cx="486156" cy="413436"/>
          </a:xfrm>
          <a:prstGeom prst="rect">
            <a:avLst/>
          </a:prstGeom>
          <a:noFill/>
          <a:ln>
            <a:noFill/>
          </a:ln>
        </p:spPr>
      </p:pic>
      <p:pic>
        <p:nvPicPr>
          <p:cNvPr id="7" name="Grafi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4368" y="4011910"/>
            <a:ext cx="243815" cy="300948"/>
          </a:xfrm>
          <a:prstGeom prst="rect">
            <a:avLst/>
          </a:prstGeom>
          <a:ln w="19050">
            <a:noFill/>
          </a:ln>
        </p:spPr>
      </p:pic>
    </p:spTree>
    <p:custDataLst>
      <p:tags r:id="rId1"/>
    </p:custDataLst>
    <p:extLst>
      <p:ext uri="{BB962C8B-B14F-4D97-AF65-F5344CB8AC3E}">
        <p14:creationId xmlns:p14="http://schemas.microsoft.com/office/powerpoint/2010/main" val="3171588588"/>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fade">
                                      <p:cBhvr>
                                        <p:cTn id="17" dur="1000"/>
                                        <p:tgtEl>
                                          <p:spTgt spid="2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xEl>
                                              <p:pRg st="2" end="2"/>
                                            </p:txEl>
                                          </p:spTgt>
                                        </p:tgtEl>
                                        <p:attrNameLst>
                                          <p:attrName>style.visibility</p:attrName>
                                        </p:attrNameLst>
                                      </p:cBhvr>
                                      <p:to>
                                        <p:strVal val="visible"/>
                                      </p:to>
                                    </p:set>
                                    <p:animEffect transition="in" filter="fade">
                                      <p:cBhvr>
                                        <p:cTn id="22" dur="1000"/>
                                        <p:tgtEl>
                                          <p:spTgt spid="21">
                                            <p:txEl>
                                              <p:pRg st="2" end="2"/>
                                            </p:txEl>
                                          </p:spTgt>
                                        </p:tgtEl>
                                      </p:cBhvr>
                                    </p:animEffect>
                                  </p:childTnLst>
                                </p:cTn>
                              </p:par>
                            </p:childTnLst>
                          </p:cTn>
                        </p:par>
                        <p:par>
                          <p:cTn id="23" fill="hold">
                            <p:stCondLst>
                              <p:cond delay="1000"/>
                            </p:stCondLst>
                            <p:childTnLst>
                              <p:par>
                                <p:cTn id="24" presetID="1" presetClass="entr" presetSubtype="0" fill="hold" nodeType="afterEffect">
                                  <p:stCondLst>
                                    <p:cond delay="0"/>
                                  </p:stCondLst>
                                  <p:childTnLst>
                                    <p:set>
                                      <p:cBhvr>
                                        <p:cTn id="25" dur="1" fill="hold">
                                          <p:stCondLst>
                                            <p:cond delay="999"/>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xEl>
                                              <p:pRg st="3" end="3"/>
                                            </p:txEl>
                                          </p:spTgt>
                                        </p:tgtEl>
                                        <p:attrNameLst>
                                          <p:attrName>style.visibility</p:attrName>
                                        </p:attrNameLst>
                                      </p:cBhvr>
                                      <p:to>
                                        <p:strVal val="visible"/>
                                      </p:to>
                                    </p:set>
                                    <p:animEffect transition="in" filter="fade">
                                      <p:cBhvr>
                                        <p:cTn id="30" dur="1000"/>
                                        <p:tgtEl>
                                          <p:spTgt spid="21">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1">
                                            <p:txEl>
                                              <p:pRg st="4" end="4"/>
                                            </p:txEl>
                                          </p:spTgt>
                                        </p:tgtEl>
                                        <p:attrNameLst>
                                          <p:attrName>style.visibility</p:attrName>
                                        </p:attrNameLst>
                                      </p:cBhvr>
                                      <p:to>
                                        <p:strVal val="visible"/>
                                      </p:to>
                                    </p:set>
                                    <p:animEffect transition="in" filter="fade">
                                      <p:cBhvr>
                                        <p:cTn id="35" dur="1000"/>
                                        <p:tgtEl>
                                          <p:spTgt spid="21">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1">
                                            <p:txEl>
                                              <p:pRg st="5" end="5"/>
                                            </p:txEl>
                                          </p:spTgt>
                                        </p:tgtEl>
                                        <p:attrNameLst>
                                          <p:attrName>style.visibility</p:attrName>
                                        </p:attrNameLst>
                                      </p:cBhvr>
                                      <p:to>
                                        <p:strVal val="visible"/>
                                      </p:to>
                                    </p:set>
                                    <p:animEffect transition="in" filter="fade">
                                      <p:cBhvr>
                                        <p:cTn id="40" dur="1000"/>
                                        <p:tgtEl>
                                          <p:spTgt spid="21">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1">
                                            <p:txEl>
                                              <p:pRg st="6" end="6"/>
                                            </p:txEl>
                                          </p:spTgt>
                                        </p:tgtEl>
                                        <p:attrNameLst>
                                          <p:attrName>style.visibility</p:attrName>
                                        </p:attrNameLst>
                                      </p:cBhvr>
                                      <p:to>
                                        <p:strVal val="visible"/>
                                      </p:to>
                                    </p:set>
                                    <p:animEffect transition="in" filter="fade">
                                      <p:cBhvr>
                                        <p:cTn id="45" dur="1000"/>
                                        <p:tgtEl>
                                          <p:spTgt spid="21">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1">
                                            <p:txEl>
                                              <p:pRg st="7" end="7"/>
                                            </p:txEl>
                                          </p:spTgt>
                                        </p:tgtEl>
                                        <p:attrNameLst>
                                          <p:attrName>style.visibility</p:attrName>
                                        </p:attrNameLst>
                                      </p:cBhvr>
                                      <p:to>
                                        <p:strVal val="visible"/>
                                      </p:to>
                                    </p:set>
                                    <p:animEffect transition="in" filter="fade">
                                      <p:cBhvr>
                                        <p:cTn id="50" dur="1000"/>
                                        <p:tgtEl>
                                          <p:spTgt spid="21">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1">
                                            <p:txEl>
                                              <p:pRg st="8" end="8"/>
                                            </p:txEl>
                                          </p:spTgt>
                                        </p:tgtEl>
                                        <p:attrNameLst>
                                          <p:attrName>style.visibility</p:attrName>
                                        </p:attrNameLst>
                                      </p:cBhvr>
                                      <p:to>
                                        <p:strVal val="visible"/>
                                      </p:to>
                                    </p:set>
                                    <p:animEffect transition="in" filter="fade">
                                      <p:cBhvr>
                                        <p:cTn id="55" dur="1000"/>
                                        <p:tgtEl>
                                          <p:spTgt spid="21">
                                            <p:txEl>
                                              <p:pRg st="8" end="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1">
                                            <p:txEl>
                                              <p:pRg st="9" end="9"/>
                                            </p:txEl>
                                          </p:spTgt>
                                        </p:tgtEl>
                                        <p:attrNameLst>
                                          <p:attrName>style.visibility</p:attrName>
                                        </p:attrNameLst>
                                      </p:cBhvr>
                                      <p:to>
                                        <p:strVal val="visible"/>
                                      </p:to>
                                    </p:set>
                                    <p:animEffect transition="in" filter="fade">
                                      <p:cBhvr>
                                        <p:cTn id="60" dur="1000"/>
                                        <p:tgtEl>
                                          <p:spTgt spid="21">
                                            <p:txEl>
                                              <p:pRg st="9" end="9"/>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1">
                                            <p:txEl>
                                              <p:pRg st="10" end="10"/>
                                            </p:txEl>
                                          </p:spTgt>
                                        </p:tgtEl>
                                        <p:attrNameLst>
                                          <p:attrName>style.visibility</p:attrName>
                                        </p:attrNameLst>
                                      </p:cBhvr>
                                      <p:to>
                                        <p:strVal val="visible"/>
                                      </p:to>
                                    </p:set>
                                    <p:animEffect transition="in" filter="fade">
                                      <p:cBhvr>
                                        <p:cTn id="65" dur="1000"/>
                                        <p:tgtEl>
                                          <p:spTgt spid="21">
                                            <p:txEl>
                                              <p:pRg st="10" end="1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1">
                                            <p:txEl>
                                              <p:pRg st="11" end="11"/>
                                            </p:txEl>
                                          </p:spTgt>
                                        </p:tgtEl>
                                        <p:attrNameLst>
                                          <p:attrName>style.visibility</p:attrName>
                                        </p:attrNameLst>
                                      </p:cBhvr>
                                      <p:to>
                                        <p:strVal val="visible"/>
                                      </p:to>
                                    </p:set>
                                    <p:animEffect transition="in" filter="fade">
                                      <p:cBhvr>
                                        <p:cTn id="70" dur="1000"/>
                                        <p:tgtEl>
                                          <p:spTgt spid="21">
                                            <p:txEl>
                                              <p:pRg st="11" end="1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1">
                                            <p:txEl>
                                              <p:pRg st="12" end="12"/>
                                            </p:txEl>
                                          </p:spTgt>
                                        </p:tgtEl>
                                        <p:attrNameLst>
                                          <p:attrName>style.visibility</p:attrName>
                                        </p:attrNameLst>
                                      </p:cBhvr>
                                      <p:to>
                                        <p:strVal val="visible"/>
                                      </p:to>
                                    </p:set>
                                    <p:animEffect transition="in" filter="fade">
                                      <p:cBhvr>
                                        <p:cTn id="75" dur="1000"/>
                                        <p:tgtEl>
                                          <p:spTgt spid="21">
                                            <p:txEl>
                                              <p:pRg st="12" end="1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1">
                                            <p:txEl>
                                              <p:pRg st="13" end="13"/>
                                            </p:txEl>
                                          </p:spTgt>
                                        </p:tgtEl>
                                        <p:attrNameLst>
                                          <p:attrName>style.visibility</p:attrName>
                                        </p:attrNameLst>
                                      </p:cBhvr>
                                      <p:to>
                                        <p:strVal val="visible"/>
                                      </p:to>
                                    </p:set>
                                    <p:animEffect transition="in" filter="fade">
                                      <p:cBhvr>
                                        <p:cTn id="80" dur="1000"/>
                                        <p:tgtEl>
                                          <p:spTgt spid="21">
                                            <p:txEl>
                                              <p:pRg st="13" end="13"/>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1">
                                            <p:txEl>
                                              <p:pRg st="14" end="14"/>
                                            </p:txEl>
                                          </p:spTgt>
                                        </p:tgtEl>
                                        <p:attrNameLst>
                                          <p:attrName>style.visibility</p:attrName>
                                        </p:attrNameLst>
                                      </p:cBhvr>
                                      <p:to>
                                        <p:strVal val="visible"/>
                                      </p:to>
                                    </p:set>
                                    <p:animEffect transition="in" filter="fade">
                                      <p:cBhvr>
                                        <p:cTn id="85" dur="1000"/>
                                        <p:tgtEl>
                                          <p:spTgt spid="21">
                                            <p:txEl>
                                              <p:pRg st="14" end="14"/>
                                            </p:txEl>
                                          </p:spTgt>
                                        </p:tgtEl>
                                      </p:cBhvr>
                                    </p:animEffect>
                                  </p:childTnLst>
                                </p:cTn>
                              </p:par>
                            </p:childTnLst>
                          </p:cTn>
                        </p:par>
                        <p:par>
                          <p:cTn id="86" fill="hold">
                            <p:stCondLst>
                              <p:cond delay="100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21">
                                            <p:txEl>
                                              <p:pRg st="15" end="15"/>
                                            </p:txEl>
                                          </p:spTgt>
                                        </p:tgtEl>
                                        <p:attrNameLst>
                                          <p:attrName>style.visibility</p:attrName>
                                        </p:attrNameLst>
                                      </p:cBhvr>
                                      <p:to>
                                        <p:strVal val="visible"/>
                                      </p:to>
                                    </p:set>
                                    <p:animEffect transition="in" filter="fade">
                                      <p:cBhvr>
                                        <p:cTn id="93" dur="1000"/>
                                        <p:tgtEl>
                                          <p:spTgt spid="21">
                                            <p:txEl>
                                              <p:pRg st="15" end="15"/>
                                            </p:txEl>
                                          </p:spTgt>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1">
                                            <p:txEl>
                                              <p:pRg st="16" end="16"/>
                                            </p:txEl>
                                          </p:spTgt>
                                        </p:tgtEl>
                                        <p:attrNameLst>
                                          <p:attrName>style.visibility</p:attrName>
                                        </p:attrNameLst>
                                      </p:cBhvr>
                                      <p:to>
                                        <p:strVal val="visible"/>
                                      </p:to>
                                    </p:set>
                                    <p:animEffect transition="in" filter="fade">
                                      <p:cBhvr>
                                        <p:cTn id="96" dur="1000"/>
                                        <p:tgtEl>
                                          <p:spTgt spid="21">
                                            <p:txEl>
                                              <p:pRg st="16" end="16"/>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21">
                                            <p:txEl>
                                              <p:pRg st="17" end="17"/>
                                            </p:txEl>
                                          </p:spTgt>
                                        </p:tgtEl>
                                        <p:attrNameLst>
                                          <p:attrName>style.visibility</p:attrName>
                                        </p:attrNameLst>
                                      </p:cBhvr>
                                      <p:to>
                                        <p:strVal val="visible"/>
                                      </p:to>
                                    </p:set>
                                    <p:animEffect transition="in" filter="fade">
                                      <p:cBhvr>
                                        <p:cTn id="101" dur="1000"/>
                                        <p:tgtEl>
                                          <p:spTgt spid="21">
                                            <p:txEl>
                                              <p:pRg st="17" end="17"/>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21">
                                            <p:txEl>
                                              <p:pRg st="18" end="18"/>
                                            </p:txEl>
                                          </p:spTgt>
                                        </p:tgtEl>
                                        <p:attrNameLst>
                                          <p:attrName>style.visibility</p:attrName>
                                        </p:attrNameLst>
                                      </p:cBhvr>
                                      <p:to>
                                        <p:strVal val="visible"/>
                                      </p:to>
                                    </p:set>
                                    <p:animEffect transition="in" filter="fade">
                                      <p:cBhvr>
                                        <p:cTn id="106" dur="1000"/>
                                        <p:tgtEl>
                                          <p:spTgt spid="21">
                                            <p:txEl>
                                              <p:pRg st="18" end="18"/>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21">
                                            <p:txEl>
                                              <p:pRg st="19" end="19"/>
                                            </p:txEl>
                                          </p:spTgt>
                                        </p:tgtEl>
                                        <p:attrNameLst>
                                          <p:attrName>style.visibility</p:attrName>
                                        </p:attrNameLst>
                                      </p:cBhvr>
                                      <p:to>
                                        <p:strVal val="visible"/>
                                      </p:to>
                                    </p:set>
                                    <p:animEffect transition="in" filter="fade">
                                      <p:cBhvr>
                                        <p:cTn id="111" dur="1000"/>
                                        <p:tgtEl>
                                          <p:spTgt spid="21">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sp>
        <p:nvSpPr>
          <p:cNvPr id="21" name="Textfeld 20"/>
          <p:cNvSpPr txBox="1"/>
          <p:nvPr/>
        </p:nvSpPr>
        <p:spPr>
          <a:xfrm>
            <a:off x="179513" y="627534"/>
            <a:ext cx="4068291" cy="3477875"/>
          </a:xfrm>
          <a:prstGeom prst="rect">
            <a:avLst/>
          </a:prstGeom>
          <a:solidFill>
            <a:schemeClr val="bg1"/>
          </a:solidFill>
        </p:spPr>
        <p:txBody>
          <a:bodyPr wrap="square" rtlCol="0">
            <a:spAutoFit/>
          </a:bodyPr>
          <a:lstStyle/>
          <a:p>
            <a:r>
              <a:rPr lang="de-DE" sz="1100" b="1" dirty="0"/>
              <a:t>Anschlagen mit mehreren Strängen</a:t>
            </a:r>
          </a:p>
          <a:p>
            <a:endParaRPr lang="de-DE" sz="1100" b="1" dirty="0"/>
          </a:p>
          <a:p>
            <a:r>
              <a:rPr lang="de-DE" sz="1100" b="1" dirty="0"/>
              <a:t>Problem:</a:t>
            </a:r>
          </a:p>
          <a:p>
            <a:r>
              <a:rPr lang="de-DE" sz="1100" b="1" dirty="0"/>
              <a:t>Wird eine wenig elastische Last (Maschine, Betonteil)</a:t>
            </a:r>
          </a:p>
          <a:p>
            <a:r>
              <a:rPr lang="de-DE" sz="1100" b="1" dirty="0"/>
              <a:t>mit mehr als zwei Strängen angeschlagen, </a:t>
            </a:r>
          </a:p>
          <a:p>
            <a:r>
              <a:rPr lang="de-DE" sz="1100" b="1" dirty="0"/>
              <a:t>ist davon auszugehen, dass </a:t>
            </a:r>
          </a:p>
          <a:p>
            <a:endParaRPr lang="de-DE" sz="1100" b="1" dirty="0"/>
          </a:p>
          <a:p>
            <a:r>
              <a:rPr lang="de-DE" sz="1100" b="1" dirty="0"/>
              <a:t>durch zulässige Längenunterschiede der Stränge oder </a:t>
            </a:r>
          </a:p>
          <a:p>
            <a:r>
              <a:rPr lang="de-DE" sz="1100" b="1" dirty="0"/>
              <a:t>nicht symmetrisch platzierte Anschlagpunkte oder</a:t>
            </a:r>
          </a:p>
          <a:p>
            <a:r>
              <a:rPr lang="de-DE" sz="1100" b="1" dirty="0"/>
              <a:t>nicht gleichmäßig verteilte Last</a:t>
            </a:r>
          </a:p>
          <a:p>
            <a:endParaRPr lang="de-DE" sz="1100" b="1" dirty="0"/>
          </a:p>
          <a:p>
            <a:r>
              <a:rPr lang="de-DE" sz="1100" b="1" dirty="0"/>
              <a:t>einzelne Stränge nicht oder nicht voll belastet werden.</a:t>
            </a:r>
          </a:p>
          <a:p>
            <a:endParaRPr lang="de-DE" sz="1100" b="1" dirty="0"/>
          </a:p>
          <a:p>
            <a:r>
              <a:rPr lang="de-DE" sz="1100" b="1" dirty="0"/>
              <a:t>Damit es dadurch nicht zur Überlastung der anderen Stränge kommt, dürfen in einem solchen Fall </a:t>
            </a:r>
          </a:p>
          <a:p>
            <a:r>
              <a:rPr lang="de-DE" sz="1100" b="1" dirty="0"/>
              <a:t>nur zwei Stränge als tragend angenommen werden.</a:t>
            </a:r>
          </a:p>
          <a:p>
            <a:endParaRPr lang="de-DE" sz="1100" b="1" dirty="0"/>
          </a:p>
          <a:p>
            <a:r>
              <a:rPr lang="de-DE" sz="1100" b="1" dirty="0"/>
              <a:t>Das heißt: diese beiden Stränge und ihre Anschlagpunkte an der Last müssen ausreichend zur Aufnahme der gesamten Last dimensioniert sein.</a:t>
            </a:r>
          </a:p>
        </p:txBody>
      </p:sp>
      <p:pic>
        <p:nvPicPr>
          <p:cNvPr id="8" name="Picture 2">
            <a:extLst>
              <a:ext uri="{FF2B5EF4-FFF2-40B4-BE49-F238E27FC236}">
                <a16:creationId xmlns:a16="http://schemas.microsoft.com/office/drawing/2014/main" id="{8FB80EAA-B9F0-411B-AC59-F23F48DC804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13277" y="725964"/>
            <a:ext cx="3951211" cy="400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extLst>
              <a:ext uri="{FF2B5EF4-FFF2-40B4-BE49-F238E27FC236}">
                <a16:creationId xmlns:a16="http://schemas.microsoft.com/office/drawing/2014/main" id="{3546366D-53B9-44AF-99EB-3BF5FA49409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958432" y="2321933"/>
            <a:ext cx="144016" cy="432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a:extLst>
              <a:ext uri="{FF2B5EF4-FFF2-40B4-BE49-F238E27FC236}">
                <a16:creationId xmlns:a16="http://schemas.microsoft.com/office/drawing/2014/main" id="{9BF3D61D-F6CB-43D4-AF22-05B5A2502D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524328" y="2427734"/>
            <a:ext cx="144016" cy="432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06173841"/>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bg/>
                                          </p:spTgt>
                                        </p:tgtEl>
                                        <p:attrNameLst>
                                          <p:attrName>style.visibility</p:attrName>
                                        </p:attrNameLst>
                                      </p:cBhvr>
                                      <p:to>
                                        <p:strVal val="visible"/>
                                      </p:to>
                                    </p:set>
                                    <p:animEffect transition="in" filter="fade">
                                      <p:cBhvr>
                                        <p:cTn id="7" dur="1000"/>
                                        <p:tgtEl>
                                          <p:spTgt spid="21">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xEl>
                                              <p:pRg st="0" end="0"/>
                                            </p:txEl>
                                          </p:spTgt>
                                        </p:tgtEl>
                                        <p:attrNameLst>
                                          <p:attrName>style.visibility</p:attrName>
                                        </p:attrNameLst>
                                      </p:cBhvr>
                                      <p:to>
                                        <p:strVal val="visible"/>
                                      </p:to>
                                    </p:set>
                                    <p:animEffect transition="in" filter="fade">
                                      <p:cBhvr>
                                        <p:cTn id="10" dur="1000"/>
                                        <p:tgtEl>
                                          <p:spTgt spid="21">
                                            <p:txEl>
                                              <p:pRg st="0" end="0"/>
                                            </p:txEl>
                                          </p:spTgt>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1">
                                            <p:txEl>
                                              <p:pRg st="2" end="2"/>
                                            </p:txEl>
                                          </p:spTgt>
                                        </p:tgtEl>
                                        <p:attrNameLst>
                                          <p:attrName>style.visibility</p:attrName>
                                        </p:attrNameLst>
                                      </p:cBhvr>
                                      <p:to>
                                        <p:strVal val="visible"/>
                                      </p:to>
                                    </p:set>
                                    <p:animEffect transition="in" filter="fade">
                                      <p:cBhvr>
                                        <p:cTn id="14" dur="1000"/>
                                        <p:tgtEl>
                                          <p:spTgt spid="21">
                                            <p:txEl>
                                              <p:pRg st="2" end="2"/>
                                            </p:txEl>
                                          </p:spTgt>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21">
                                            <p:txEl>
                                              <p:pRg st="3" end="3"/>
                                            </p:txEl>
                                          </p:spTgt>
                                        </p:tgtEl>
                                        <p:attrNameLst>
                                          <p:attrName>style.visibility</p:attrName>
                                        </p:attrNameLst>
                                      </p:cBhvr>
                                      <p:to>
                                        <p:strVal val="visible"/>
                                      </p:to>
                                    </p:set>
                                    <p:animEffect transition="in" filter="fade">
                                      <p:cBhvr>
                                        <p:cTn id="18" dur="1000"/>
                                        <p:tgtEl>
                                          <p:spTgt spid="21">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xEl>
                                              <p:pRg st="4" end="4"/>
                                            </p:txEl>
                                          </p:spTgt>
                                        </p:tgtEl>
                                        <p:attrNameLst>
                                          <p:attrName>style.visibility</p:attrName>
                                        </p:attrNameLst>
                                      </p:cBhvr>
                                      <p:to>
                                        <p:strVal val="visible"/>
                                      </p:to>
                                    </p:set>
                                    <p:animEffect transition="in" filter="fade">
                                      <p:cBhvr>
                                        <p:cTn id="23" dur="1000"/>
                                        <p:tgtEl>
                                          <p:spTgt spid="21">
                                            <p:txEl>
                                              <p:pRg st="4" end="4"/>
                                            </p:txEl>
                                          </p:spTgt>
                                        </p:tgtEl>
                                      </p:cBhvr>
                                    </p:animEffect>
                                  </p:childTnLst>
                                </p:cTn>
                              </p:par>
                            </p:childTnLst>
                          </p:cTn>
                        </p:par>
                        <p:par>
                          <p:cTn id="24" fill="hold">
                            <p:stCondLst>
                              <p:cond delay="1000"/>
                            </p:stCondLst>
                            <p:childTnLst>
                              <p:par>
                                <p:cTn id="25" presetID="1"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xEl>
                                              <p:pRg st="5" end="5"/>
                                            </p:txEl>
                                          </p:spTgt>
                                        </p:tgtEl>
                                        <p:attrNameLst>
                                          <p:attrName>style.visibility</p:attrName>
                                        </p:attrNameLst>
                                      </p:cBhvr>
                                      <p:to>
                                        <p:strVal val="visible"/>
                                      </p:to>
                                    </p:set>
                                    <p:animEffect transition="in" filter="fade">
                                      <p:cBhvr>
                                        <p:cTn id="31" dur="1000"/>
                                        <p:tgtEl>
                                          <p:spTgt spid="21">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xEl>
                                              <p:pRg st="7" end="7"/>
                                            </p:txEl>
                                          </p:spTgt>
                                        </p:tgtEl>
                                        <p:attrNameLst>
                                          <p:attrName>style.visibility</p:attrName>
                                        </p:attrNameLst>
                                      </p:cBhvr>
                                      <p:to>
                                        <p:strVal val="visible"/>
                                      </p:to>
                                    </p:set>
                                    <p:animEffect transition="in" filter="fade">
                                      <p:cBhvr>
                                        <p:cTn id="36" dur="1000"/>
                                        <p:tgtEl>
                                          <p:spTgt spid="21">
                                            <p:txEl>
                                              <p:pRg st="7" end="7"/>
                                            </p:txEl>
                                          </p:spTgt>
                                        </p:tgtEl>
                                      </p:cBhvr>
                                    </p:animEffect>
                                  </p:childTnLst>
                                </p:cTn>
                              </p:par>
                            </p:childTnLst>
                          </p:cTn>
                        </p:par>
                        <p:par>
                          <p:cTn id="37" fill="hold">
                            <p:stCondLst>
                              <p:cond delay="1000"/>
                            </p:stCondLst>
                            <p:childTnLst>
                              <p:par>
                                <p:cTn id="38" presetID="1" presetClass="entr" presetSubtype="0"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1">
                                            <p:txEl>
                                              <p:pRg st="8" end="8"/>
                                            </p:txEl>
                                          </p:spTgt>
                                        </p:tgtEl>
                                        <p:attrNameLst>
                                          <p:attrName>style.visibility</p:attrName>
                                        </p:attrNameLst>
                                      </p:cBhvr>
                                      <p:to>
                                        <p:strVal val="visible"/>
                                      </p:to>
                                    </p:set>
                                    <p:animEffect transition="in" filter="fade">
                                      <p:cBhvr>
                                        <p:cTn id="46" dur="1000"/>
                                        <p:tgtEl>
                                          <p:spTgt spid="21">
                                            <p:txEl>
                                              <p:pRg st="8" end="8"/>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1">
                                            <p:txEl>
                                              <p:pRg st="9" end="9"/>
                                            </p:txEl>
                                          </p:spTgt>
                                        </p:tgtEl>
                                        <p:attrNameLst>
                                          <p:attrName>style.visibility</p:attrName>
                                        </p:attrNameLst>
                                      </p:cBhvr>
                                      <p:to>
                                        <p:strVal val="visible"/>
                                      </p:to>
                                    </p:set>
                                    <p:animEffect transition="in" filter="fade">
                                      <p:cBhvr>
                                        <p:cTn id="51" dur="1000"/>
                                        <p:tgtEl>
                                          <p:spTgt spid="21">
                                            <p:txEl>
                                              <p:pRg st="9" end="9"/>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1">
                                            <p:txEl>
                                              <p:pRg st="11" end="11"/>
                                            </p:txEl>
                                          </p:spTgt>
                                        </p:tgtEl>
                                        <p:attrNameLst>
                                          <p:attrName>style.visibility</p:attrName>
                                        </p:attrNameLst>
                                      </p:cBhvr>
                                      <p:to>
                                        <p:strVal val="visible"/>
                                      </p:to>
                                    </p:set>
                                    <p:animEffect transition="in" filter="fade">
                                      <p:cBhvr>
                                        <p:cTn id="56" dur="1000"/>
                                        <p:tgtEl>
                                          <p:spTgt spid="21">
                                            <p:txEl>
                                              <p:pRg st="11" end="1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1">
                                            <p:txEl>
                                              <p:pRg st="13" end="13"/>
                                            </p:txEl>
                                          </p:spTgt>
                                        </p:tgtEl>
                                        <p:attrNameLst>
                                          <p:attrName>style.visibility</p:attrName>
                                        </p:attrNameLst>
                                      </p:cBhvr>
                                      <p:to>
                                        <p:strVal val="visible"/>
                                      </p:to>
                                    </p:set>
                                    <p:animEffect transition="in" filter="fade">
                                      <p:cBhvr>
                                        <p:cTn id="61" dur="1000"/>
                                        <p:tgtEl>
                                          <p:spTgt spid="21">
                                            <p:txEl>
                                              <p:pRg st="13" end="1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1">
                                            <p:txEl>
                                              <p:pRg st="14" end="14"/>
                                            </p:txEl>
                                          </p:spTgt>
                                        </p:tgtEl>
                                        <p:attrNameLst>
                                          <p:attrName>style.visibility</p:attrName>
                                        </p:attrNameLst>
                                      </p:cBhvr>
                                      <p:to>
                                        <p:strVal val="visible"/>
                                      </p:to>
                                    </p:set>
                                    <p:animEffect transition="in" filter="fade">
                                      <p:cBhvr>
                                        <p:cTn id="66" dur="1000"/>
                                        <p:tgtEl>
                                          <p:spTgt spid="21">
                                            <p:txEl>
                                              <p:pRg st="14" end="14"/>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1">
                                            <p:txEl>
                                              <p:pRg st="16" end="16"/>
                                            </p:txEl>
                                          </p:spTgt>
                                        </p:tgtEl>
                                        <p:attrNameLst>
                                          <p:attrName>style.visibility</p:attrName>
                                        </p:attrNameLst>
                                      </p:cBhvr>
                                      <p:to>
                                        <p:strVal val="visible"/>
                                      </p:to>
                                    </p:set>
                                    <p:animEffect transition="in" filter="fade">
                                      <p:cBhvr>
                                        <p:cTn id="71" dur="1000"/>
                                        <p:tgtEl>
                                          <p:spTgt spid="21">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3"/>
          <p:cNvSpPr txBox="1">
            <a:spLocks noChangeArrowheads="1"/>
          </p:cNvSpPr>
          <p:nvPr/>
        </p:nvSpPr>
        <p:spPr bwMode="auto">
          <a:xfrm>
            <a:off x="446488" y="865542"/>
            <a:ext cx="82510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2800" b="1" dirty="0"/>
              <a:t>Wie können wir Richtabläufe sicherer machen?</a:t>
            </a:r>
          </a:p>
        </p:txBody>
      </p:sp>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1881" y="1523589"/>
            <a:ext cx="2232248" cy="2578217"/>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6" name="Bild 1" descr="BFHA_Aktionslogo_auf_DIN_A2.pd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25777">
            <a:off x="746669" y="2218935"/>
            <a:ext cx="2001731" cy="1270695"/>
          </a:xfrm>
          <a:prstGeom prst="rect">
            <a:avLst/>
          </a:prstGeom>
        </p:spPr>
      </p:pic>
      <p:pic>
        <p:nvPicPr>
          <p:cNvPr id="5" name="Bild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2200" y="2256277"/>
            <a:ext cx="2106806" cy="1196010"/>
          </a:xfrm>
          <a:prstGeom prst="rect">
            <a:avLst/>
          </a:prstGeom>
        </p:spPr>
      </p:pic>
      <p:sp>
        <p:nvSpPr>
          <p:cNvPr id="7" name="Text Box 3"/>
          <p:cNvSpPr txBox="1">
            <a:spLocks noChangeArrowheads="1"/>
          </p:cNvSpPr>
          <p:nvPr/>
        </p:nvSpPr>
        <p:spPr bwMode="auto">
          <a:xfrm>
            <a:off x="3186526" y="123478"/>
            <a:ext cx="27709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b="1" dirty="0"/>
              <a:t>Runder Tisch Zimmerer</a:t>
            </a:r>
          </a:p>
        </p:txBody>
      </p:sp>
      <p:sp>
        <p:nvSpPr>
          <p:cNvPr id="8" name="Text Box 3"/>
          <p:cNvSpPr txBox="1">
            <a:spLocks noChangeArrowheads="1"/>
          </p:cNvSpPr>
          <p:nvPr/>
        </p:nvSpPr>
        <p:spPr bwMode="auto">
          <a:xfrm>
            <a:off x="2170542" y="4342914"/>
            <a:ext cx="480291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600" b="1" dirty="0"/>
              <a:t>Einige Ergebnisse vom „Runden Tisch“ </a:t>
            </a:r>
          </a:p>
          <a:p>
            <a:pPr algn="ctr" eaLnBrk="1" hangingPunct="1"/>
            <a:r>
              <a:rPr lang="de-DE" altLang="de-DE" sz="1200" b="1" dirty="0"/>
              <a:t>veröffentlicht in „Der Zimmermann“</a:t>
            </a:r>
          </a:p>
          <a:p>
            <a:pPr algn="ctr" eaLnBrk="1" hangingPunct="1"/>
            <a:r>
              <a:rPr lang="de-DE" altLang="de-DE" sz="1000" b="1" dirty="0"/>
              <a:t>durch Bundesbildungszentrum des Zimmerer- und Ausbaugewerbes, Kassel</a:t>
            </a:r>
          </a:p>
        </p:txBody>
      </p:sp>
    </p:spTree>
    <p:custDataLst>
      <p:tags r:id="rId1"/>
    </p:custDataLst>
    <p:extLst>
      <p:ext uri="{BB962C8B-B14F-4D97-AF65-F5344CB8AC3E}">
        <p14:creationId xmlns:p14="http://schemas.microsoft.com/office/powerpoint/2010/main" val="894716727"/>
      </p:ext>
    </p:extLst>
  </p:cSld>
  <p:clrMapOvr>
    <a:masterClrMapping/>
  </p:clrMapOvr>
  <mc:AlternateContent xmlns:mc="http://schemas.openxmlformats.org/markup-compatibility/2006" xmlns:p14="http://schemas.microsoft.com/office/powerpoint/2010/main">
    <mc:Choice Requires="p14">
      <p:transition spd="med" p14:dur="700" advClick="0" advTm="11000">
        <p:fade/>
      </p:transition>
    </mc:Choice>
    <mc:Fallback xmlns="">
      <p:transition spd="med"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sp>
        <p:nvSpPr>
          <p:cNvPr id="21" name="Textfeld 20"/>
          <p:cNvSpPr txBox="1"/>
          <p:nvPr/>
        </p:nvSpPr>
        <p:spPr>
          <a:xfrm>
            <a:off x="179513" y="627534"/>
            <a:ext cx="4608511" cy="1954381"/>
          </a:xfrm>
          <a:prstGeom prst="rect">
            <a:avLst/>
          </a:prstGeom>
          <a:solidFill>
            <a:schemeClr val="bg1"/>
          </a:solidFill>
        </p:spPr>
        <p:txBody>
          <a:bodyPr wrap="square" rtlCol="0">
            <a:spAutoFit/>
          </a:bodyPr>
          <a:lstStyle/>
          <a:p>
            <a:r>
              <a:rPr lang="de-DE" sz="1100" b="1" dirty="0"/>
              <a:t>Anschlagen mit mehreren Strängen</a:t>
            </a:r>
          </a:p>
          <a:p>
            <a:endParaRPr lang="de-DE" sz="1100" b="1" dirty="0"/>
          </a:p>
          <a:p>
            <a:r>
              <a:rPr lang="de-DE" sz="1100" b="1" dirty="0"/>
              <a:t>Problem:</a:t>
            </a:r>
          </a:p>
          <a:p>
            <a:pPr eaLnBrk="1" hangingPunct="1"/>
            <a:r>
              <a:rPr lang="de-DE" altLang="de-DE" sz="1100" b="1" dirty="0"/>
              <a:t>Ist eine wenig elastische Last so schwer, </a:t>
            </a:r>
          </a:p>
          <a:p>
            <a:pPr eaLnBrk="1" hangingPunct="1"/>
            <a:r>
              <a:rPr lang="de-DE" altLang="de-DE" sz="1100" b="1" dirty="0"/>
              <a:t>dass alle Stränge eines Gehänges benötigt werden, </a:t>
            </a:r>
          </a:p>
          <a:p>
            <a:pPr eaLnBrk="1" hangingPunct="1"/>
            <a:r>
              <a:rPr lang="de-DE" altLang="de-DE" sz="1100" b="1" dirty="0"/>
              <a:t>muss zum Ausgleich zulässiger Längenunterschiede der Stränge </a:t>
            </a:r>
          </a:p>
          <a:p>
            <a:pPr eaLnBrk="1" hangingPunct="1"/>
            <a:r>
              <a:rPr lang="de-DE" altLang="de-DE" sz="1100" b="1" dirty="0"/>
              <a:t>eine Wippe eingesetzt werden.</a:t>
            </a:r>
          </a:p>
          <a:p>
            <a:pPr eaLnBrk="1" hangingPunct="1"/>
            <a:endParaRPr lang="de-DE" altLang="de-DE" sz="1100" b="1" dirty="0"/>
          </a:p>
          <a:p>
            <a:pPr eaLnBrk="1" hangingPunct="1"/>
            <a:r>
              <a:rPr lang="de-DE" altLang="de-DE" sz="1100" b="1" dirty="0"/>
              <a:t>Diese gleicht die Längenunterschiede in gewissem Umfang aus, </a:t>
            </a:r>
          </a:p>
          <a:p>
            <a:pPr eaLnBrk="1" hangingPunct="1"/>
            <a:r>
              <a:rPr lang="de-DE" altLang="de-DE" sz="1100" b="1" dirty="0"/>
              <a:t>so dass alle Stränge belastet werden </a:t>
            </a:r>
          </a:p>
          <a:p>
            <a:pPr eaLnBrk="1" hangingPunct="1"/>
            <a:r>
              <a:rPr lang="de-DE" altLang="de-DE" sz="1100" b="1" dirty="0"/>
              <a:t>und damit auch angesetzt werden dürfen.</a:t>
            </a:r>
          </a:p>
        </p:txBody>
      </p:sp>
      <p:pic>
        <p:nvPicPr>
          <p:cNvPr id="7" name="Picture 2">
            <a:extLst>
              <a:ext uri="{FF2B5EF4-FFF2-40B4-BE49-F238E27FC236}">
                <a16:creationId xmlns:a16="http://schemas.microsoft.com/office/drawing/2014/main" id="{D6DF1D2F-3BAE-4F48-82C4-5C00E869990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334598" y="725964"/>
            <a:ext cx="3701898" cy="4065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Grafik 11">
            <a:extLst>
              <a:ext uri="{FF2B5EF4-FFF2-40B4-BE49-F238E27FC236}">
                <a16:creationId xmlns:a16="http://schemas.microsoft.com/office/drawing/2014/main" id="{D266E258-A876-4737-BFCC-F65F766E76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2240" y="689895"/>
            <a:ext cx="2304256" cy="1415720"/>
          </a:xfrm>
          <a:prstGeom prst="rect">
            <a:avLst/>
          </a:prstGeom>
          <a:ln w="19050">
            <a:noFill/>
          </a:ln>
        </p:spPr>
      </p:pic>
      <p:pic>
        <p:nvPicPr>
          <p:cNvPr id="11" name="Grafik 10">
            <a:extLst>
              <a:ext uri="{FF2B5EF4-FFF2-40B4-BE49-F238E27FC236}">
                <a16:creationId xmlns:a16="http://schemas.microsoft.com/office/drawing/2014/main" id="{621FE3C6-1592-48A6-B328-59913AEF1A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8424" y="1912347"/>
            <a:ext cx="304855" cy="369261"/>
          </a:xfrm>
          <a:prstGeom prst="rect">
            <a:avLst/>
          </a:prstGeom>
          <a:ln w="19050">
            <a:noFill/>
          </a:ln>
        </p:spPr>
      </p:pic>
    </p:spTree>
    <p:custDataLst>
      <p:tags r:id="rId1"/>
    </p:custDataLst>
    <p:extLst>
      <p:ext uri="{BB962C8B-B14F-4D97-AF65-F5344CB8AC3E}">
        <p14:creationId xmlns:p14="http://schemas.microsoft.com/office/powerpoint/2010/main" val="375837644"/>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bg/>
                                          </p:spTgt>
                                        </p:tgtEl>
                                        <p:attrNameLst>
                                          <p:attrName>style.visibility</p:attrName>
                                        </p:attrNameLst>
                                      </p:cBhvr>
                                      <p:to>
                                        <p:strVal val="visible"/>
                                      </p:to>
                                    </p:set>
                                    <p:animEffect transition="in" filter="fade">
                                      <p:cBhvr>
                                        <p:cTn id="7" dur="1000"/>
                                        <p:tgtEl>
                                          <p:spTgt spid="21">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xEl>
                                              <p:pRg st="0" end="0"/>
                                            </p:txEl>
                                          </p:spTgt>
                                        </p:tgtEl>
                                        <p:attrNameLst>
                                          <p:attrName>style.visibility</p:attrName>
                                        </p:attrNameLst>
                                      </p:cBhvr>
                                      <p:to>
                                        <p:strVal val="visible"/>
                                      </p:to>
                                    </p:set>
                                    <p:animEffect transition="in" filter="fade">
                                      <p:cBhvr>
                                        <p:cTn id="10" dur="1000"/>
                                        <p:tgtEl>
                                          <p:spTgt spid="21">
                                            <p:txEl>
                                              <p:pRg st="0" end="0"/>
                                            </p:txEl>
                                          </p:spTgt>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1">
                                            <p:txEl>
                                              <p:pRg st="2" end="2"/>
                                            </p:txEl>
                                          </p:spTgt>
                                        </p:tgtEl>
                                        <p:attrNameLst>
                                          <p:attrName>style.visibility</p:attrName>
                                        </p:attrNameLst>
                                      </p:cBhvr>
                                      <p:to>
                                        <p:strVal val="visible"/>
                                      </p:to>
                                    </p:set>
                                    <p:animEffect transition="in" filter="fade">
                                      <p:cBhvr>
                                        <p:cTn id="14" dur="500"/>
                                        <p:tgtEl>
                                          <p:spTgt spid="21">
                                            <p:txEl>
                                              <p:pRg st="2" end="2"/>
                                            </p:txEl>
                                          </p:spTgt>
                                        </p:tgtEl>
                                      </p:cBhvr>
                                    </p:animEffect>
                                  </p:childTnLst>
                                </p:cTn>
                              </p:par>
                            </p:childTnLst>
                          </p:cTn>
                        </p:par>
                        <p:par>
                          <p:cTn id="15" fill="hold">
                            <p:stCondLst>
                              <p:cond delay="1500"/>
                            </p:stCondLst>
                            <p:childTnLst>
                              <p:par>
                                <p:cTn id="16" presetID="1"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21">
                                            <p:txEl>
                                              <p:pRg st="3" end="3"/>
                                            </p:txEl>
                                          </p:spTgt>
                                        </p:tgtEl>
                                        <p:attrNameLst>
                                          <p:attrName>style.visibility</p:attrName>
                                        </p:attrNameLst>
                                      </p:cBhvr>
                                      <p:to>
                                        <p:strVal val="visible"/>
                                      </p:to>
                                    </p:set>
                                    <p:animEffect transition="in" filter="fade">
                                      <p:cBhvr>
                                        <p:cTn id="21" dur="500"/>
                                        <p:tgtEl>
                                          <p:spTgt spid="21">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1">
                                            <p:txEl>
                                              <p:pRg st="4" end="4"/>
                                            </p:txEl>
                                          </p:spTgt>
                                        </p:tgtEl>
                                        <p:attrNameLst>
                                          <p:attrName>style.visibility</p:attrName>
                                        </p:attrNameLst>
                                      </p:cBhvr>
                                      <p:to>
                                        <p:strVal val="visible"/>
                                      </p:to>
                                    </p:set>
                                    <p:animEffect transition="in" filter="fade">
                                      <p:cBhvr>
                                        <p:cTn id="26" dur="500"/>
                                        <p:tgtEl>
                                          <p:spTgt spid="21">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1">
                                            <p:txEl>
                                              <p:pRg st="5" end="5"/>
                                            </p:txEl>
                                          </p:spTgt>
                                        </p:tgtEl>
                                        <p:attrNameLst>
                                          <p:attrName>style.visibility</p:attrName>
                                        </p:attrNameLst>
                                      </p:cBhvr>
                                      <p:to>
                                        <p:strVal val="visible"/>
                                      </p:to>
                                    </p:set>
                                    <p:animEffect transition="in" filter="fade">
                                      <p:cBhvr>
                                        <p:cTn id="31" dur="500"/>
                                        <p:tgtEl>
                                          <p:spTgt spid="21">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
                                            <p:txEl>
                                              <p:pRg st="6" end="6"/>
                                            </p:txEl>
                                          </p:spTgt>
                                        </p:tgtEl>
                                        <p:attrNameLst>
                                          <p:attrName>style.visibility</p:attrName>
                                        </p:attrNameLst>
                                      </p:cBhvr>
                                      <p:to>
                                        <p:strVal val="visible"/>
                                      </p:to>
                                    </p:set>
                                    <p:animEffect transition="in" filter="fade">
                                      <p:cBhvr>
                                        <p:cTn id="36" dur="500"/>
                                        <p:tgtEl>
                                          <p:spTgt spid="21">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999"/>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1">
                                            <p:txEl>
                                              <p:pRg st="8" end="8"/>
                                            </p:txEl>
                                          </p:spTgt>
                                        </p:tgtEl>
                                        <p:attrNameLst>
                                          <p:attrName>style.visibility</p:attrName>
                                        </p:attrNameLst>
                                      </p:cBhvr>
                                      <p:to>
                                        <p:strVal val="visible"/>
                                      </p:to>
                                    </p:set>
                                    <p:animEffect transition="in" filter="fade">
                                      <p:cBhvr>
                                        <p:cTn id="45" dur="500"/>
                                        <p:tgtEl>
                                          <p:spTgt spid="21">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1">
                                            <p:txEl>
                                              <p:pRg st="9" end="9"/>
                                            </p:txEl>
                                          </p:spTgt>
                                        </p:tgtEl>
                                        <p:attrNameLst>
                                          <p:attrName>style.visibility</p:attrName>
                                        </p:attrNameLst>
                                      </p:cBhvr>
                                      <p:to>
                                        <p:strVal val="visible"/>
                                      </p:to>
                                    </p:set>
                                    <p:animEffect transition="in" filter="fade">
                                      <p:cBhvr>
                                        <p:cTn id="50" dur="500"/>
                                        <p:tgtEl>
                                          <p:spTgt spid="21">
                                            <p:txEl>
                                              <p:pRg st="9" end="9"/>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1">
                                            <p:txEl>
                                              <p:pRg st="10" end="10"/>
                                            </p:txEl>
                                          </p:spTgt>
                                        </p:tgtEl>
                                        <p:attrNameLst>
                                          <p:attrName>style.visibility</p:attrName>
                                        </p:attrNameLst>
                                      </p:cBhvr>
                                      <p:to>
                                        <p:strVal val="visible"/>
                                      </p:to>
                                    </p:set>
                                    <p:animEffect transition="in" filter="fade">
                                      <p:cBhvr>
                                        <p:cTn id="55" dur="500"/>
                                        <p:tgtEl>
                                          <p:spTgt spid="21">
                                            <p:txEl>
                                              <p:pRg st="10" end="10"/>
                                            </p:txEl>
                                          </p:spTgt>
                                        </p:tgtEl>
                                      </p:cBhvr>
                                    </p:animEffect>
                                  </p:childTnLst>
                                </p:cTn>
                              </p:par>
                            </p:childTnLst>
                          </p:cTn>
                        </p:par>
                        <p:par>
                          <p:cTn id="56" fill="hold">
                            <p:stCondLst>
                              <p:cond delay="500"/>
                            </p:stCondLst>
                            <p:childTnLst>
                              <p:par>
                                <p:cTn id="57" presetID="1" presetClass="entr" presetSubtype="0" fill="hold" nodeType="afterEffect">
                                  <p:stCondLst>
                                    <p:cond delay="0"/>
                                  </p:stCondLst>
                                  <p:childTnLst>
                                    <p:set>
                                      <p:cBhvr>
                                        <p:cTn id="58" dur="1" fill="hold">
                                          <p:stCondLst>
                                            <p:cond delay="9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4953" y="627534"/>
            <a:ext cx="4161383" cy="2886616"/>
          </a:xfrm>
          <a:prstGeom prst="rect">
            <a:avLst/>
          </a:prstGeom>
          <a:ln w="9525" cap="sq">
            <a:noFill/>
            <a:miter lim="800000"/>
          </a:ln>
          <a:effectLst/>
        </p:spPr>
      </p:pic>
      <p:pic>
        <p:nvPicPr>
          <p:cNvPr id="20" name="Grafik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4542" y="627534"/>
            <a:ext cx="1247748" cy="2853820"/>
          </a:xfrm>
          <a:prstGeom prst="rect">
            <a:avLst/>
          </a:prstGeom>
          <a:ln w="9525" cap="sq">
            <a:solidFill>
              <a:srgbClr val="000000"/>
            </a:solidFill>
            <a:miter lim="800000"/>
          </a:ln>
          <a:effectLst/>
        </p:spPr>
      </p:pic>
      <p:pic>
        <p:nvPicPr>
          <p:cNvPr id="21" name="Grafik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021" y="2278532"/>
            <a:ext cx="2253620" cy="1130214"/>
          </a:xfrm>
          <a:prstGeom prst="rect">
            <a:avLst/>
          </a:prstGeom>
          <a:ln w="9525" cap="sq">
            <a:noFill/>
            <a:miter lim="800000"/>
          </a:ln>
          <a:effectLst>
            <a:outerShdw blurRad="57150" dist="50800" dir="2700000" algn="tl" rotWithShape="0">
              <a:srgbClr val="000000">
                <a:alpha val="40000"/>
              </a:srgbClr>
            </a:outerShdw>
          </a:effectLst>
        </p:spPr>
      </p:pic>
      <p:pic>
        <p:nvPicPr>
          <p:cNvPr id="22" name="Grafik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00195" y="608178"/>
            <a:ext cx="3510205" cy="2902621"/>
          </a:xfrm>
          <a:prstGeom prst="rect">
            <a:avLst/>
          </a:prstGeom>
          <a:ln w="9525" cap="sq">
            <a:noFill/>
            <a:miter lim="800000"/>
          </a:ln>
          <a:effectLst>
            <a:outerShdw blurRad="57150" dist="50800" dir="2700000" algn="tl" rotWithShape="0">
              <a:srgbClr val="000000">
                <a:alpha val="40000"/>
              </a:srgbClr>
            </a:outerShdw>
          </a:effectLst>
        </p:spPr>
      </p:pic>
      <p:sp>
        <p:nvSpPr>
          <p:cNvPr id="13"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sp>
        <p:nvSpPr>
          <p:cNvPr id="16" name="Textfeld 15"/>
          <p:cNvSpPr txBox="1"/>
          <p:nvPr/>
        </p:nvSpPr>
        <p:spPr>
          <a:xfrm>
            <a:off x="179513" y="627534"/>
            <a:ext cx="3168351" cy="4154984"/>
          </a:xfrm>
          <a:prstGeom prst="rect">
            <a:avLst/>
          </a:prstGeom>
          <a:solidFill>
            <a:schemeClr val="bg1"/>
          </a:solidFill>
        </p:spPr>
        <p:txBody>
          <a:bodyPr wrap="square" rtlCol="0">
            <a:spAutoFit/>
          </a:bodyPr>
          <a:lstStyle/>
          <a:p>
            <a:pPr eaLnBrk="1" hangingPunct="1"/>
            <a:r>
              <a:rPr lang="de-DE" altLang="de-DE" sz="1100" b="1" dirty="0"/>
              <a:t>Auswirkung eines </a:t>
            </a:r>
            <a:r>
              <a:rPr lang="de-DE" altLang="de-DE" sz="1100" b="1" dirty="0">
                <a:solidFill>
                  <a:srgbClr val="FF0000"/>
                </a:solidFill>
              </a:rPr>
              <a:t>unzulässigen Anschlagwinkels </a:t>
            </a:r>
            <a:r>
              <a:rPr lang="de-DE" sz="1100" b="1" dirty="0">
                <a:solidFill>
                  <a:srgbClr val="FF0000"/>
                </a:solidFill>
              </a:rPr>
              <a:t> </a:t>
            </a:r>
            <a:r>
              <a:rPr lang="de-DE" sz="1100" b="1" i="1" dirty="0" err="1">
                <a:solidFill>
                  <a:srgbClr val="FF0000"/>
                </a:solidFill>
                <a:latin typeface="Symbol" panose="05050102010706020507" pitchFamily="18" charset="2"/>
              </a:rPr>
              <a:t>a</a:t>
            </a:r>
            <a:r>
              <a:rPr lang="de-DE" sz="1100" b="1" baseline="-25000" dirty="0" err="1">
                <a:solidFill>
                  <a:srgbClr val="FF0000"/>
                </a:solidFill>
              </a:rPr>
              <a:t>AW</a:t>
            </a:r>
            <a:r>
              <a:rPr lang="de-DE" sz="1100" b="1" dirty="0"/>
              <a:t>  </a:t>
            </a:r>
            <a:r>
              <a:rPr lang="de-DE" altLang="de-DE" sz="1100" b="1" dirty="0"/>
              <a:t>auf die Tragfähigkeit des Anschlagmittels</a:t>
            </a:r>
          </a:p>
          <a:p>
            <a:pPr eaLnBrk="1" hangingPunct="1"/>
            <a:r>
              <a:rPr lang="de-DE" altLang="de-DE" sz="1100" b="1" dirty="0"/>
              <a:t>Gegeben:</a:t>
            </a:r>
          </a:p>
          <a:p>
            <a:pPr eaLnBrk="1" hangingPunct="1"/>
            <a:r>
              <a:rPr lang="de-DE" altLang="de-DE" sz="1100" b="1" dirty="0"/>
              <a:t>Elementgewicht Masse </a:t>
            </a:r>
            <a:r>
              <a:rPr lang="de-DE" altLang="de-DE" sz="1100" b="1" i="1" dirty="0"/>
              <a:t>m</a:t>
            </a:r>
            <a:r>
              <a:rPr lang="de-DE" altLang="de-DE" sz="1100" b="1" dirty="0"/>
              <a:t>: 2 t</a:t>
            </a:r>
          </a:p>
          <a:p>
            <a:pPr eaLnBrk="1" hangingPunct="1"/>
            <a:r>
              <a:rPr lang="de-DE" altLang="de-DE" sz="1100" b="1" dirty="0"/>
              <a:t>Anschlagmittel: 4 Einweg-Hebebandschlingen</a:t>
            </a:r>
          </a:p>
          <a:p>
            <a:pPr eaLnBrk="1" hangingPunct="1"/>
            <a:r>
              <a:rPr lang="de-DE" altLang="de-DE" sz="1100" b="1" dirty="0"/>
              <a:t>Tragfähigkeit senkrecht: 800 kg</a:t>
            </a:r>
          </a:p>
          <a:p>
            <a:pPr eaLnBrk="1" hangingPunct="1"/>
            <a:r>
              <a:rPr lang="de-DE" altLang="de-DE" sz="1100" b="1" dirty="0"/>
              <a:t>Vereinfachte Umrechnung Masse </a:t>
            </a:r>
            <a:r>
              <a:rPr lang="de-DE" altLang="de-DE" sz="1100" b="1" i="1" dirty="0"/>
              <a:t>m</a:t>
            </a:r>
            <a:r>
              <a:rPr lang="de-DE" altLang="de-DE" sz="1100" b="1" dirty="0"/>
              <a:t>  in Gewichtskraft F</a:t>
            </a:r>
            <a:r>
              <a:rPr lang="de-DE" altLang="de-DE" sz="1100" b="1" baseline="-25000" dirty="0"/>
              <a:t>G</a:t>
            </a:r>
            <a:r>
              <a:rPr lang="de-DE" altLang="de-DE" sz="1100" b="1" dirty="0"/>
              <a:t> (</a:t>
            </a:r>
            <a:r>
              <a:rPr lang="de-DE" altLang="de-DE" sz="1100" b="1" dirty="0" err="1"/>
              <a:t>Glg</a:t>
            </a:r>
            <a:r>
              <a:rPr lang="de-DE" altLang="de-DE" sz="1100" b="1" dirty="0"/>
              <a:t>. 1))</a:t>
            </a:r>
            <a:br>
              <a:rPr lang="de-DE" altLang="de-DE" sz="1100" b="1" dirty="0"/>
            </a:br>
            <a:br>
              <a:rPr lang="de-DE" altLang="de-DE" sz="1100" b="1" dirty="0"/>
            </a:br>
            <a:endParaRPr lang="de-DE" altLang="de-DE" sz="1100" b="1" dirty="0"/>
          </a:p>
          <a:p>
            <a:r>
              <a:rPr lang="de-DE" altLang="de-DE" sz="1100" b="1" dirty="0"/>
              <a:t>Aufteilung auf 4 Anschlagmittel (</a:t>
            </a:r>
            <a:r>
              <a:rPr lang="de-DE" altLang="de-DE" sz="1100" b="1" dirty="0" err="1"/>
              <a:t>Glg</a:t>
            </a:r>
            <a:r>
              <a:rPr lang="de-DE" altLang="de-DE" sz="1100" b="1" dirty="0"/>
              <a:t>. 2)</a:t>
            </a:r>
            <a:br>
              <a:rPr lang="de-DE" altLang="de-DE" sz="1100" b="1" dirty="0"/>
            </a:br>
            <a:br>
              <a:rPr lang="de-DE" altLang="de-DE" sz="1100" b="1" dirty="0"/>
            </a:br>
            <a:br>
              <a:rPr lang="de-DE" altLang="de-DE" sz="1100" b="1" dirty="0"/>
            </a:br>
            <a:endParaRPr lang="de-DE" altLang="de-DE" sz="1100" b="1" dirty="0"/>
          </a:p>
          <a:p>
            <a:r>
              <a:rPr lang="de-DE" altLang="de-DE" sz="1100" b="1" dirty="0"/>
              <a:t>Ermittlung der tatsächlich im Anschlag-mittel wirkenden Kraft </a:t>
            </a:r>
            <a:r>
              <a:rPr lang="de-DE" altLang="de-DE" sz="1100" b="1" i="1" dirty="0" err="1"/>
              <a:t>F</a:t>
            </a:r>
            <a:r>
              <a:rPr lang="de-DE" altLang="de-DE" sz="1100" b="1" baseline="-25000" dirty="0" err="1"/>
              <a:t>t,A</a:t>
            </a:r>
            <a:r>
              <a:rPr lang="de-DE" altLang="de-DE" sz="1100" b="1" dirty="0"/>
              <a:t> (Glg.3)</a:t>
            </a:r>
            <a:br>
              <a:rPr lang="de-DE" altLang="de-DE" sz="1100" b="1" dirty="0"/>
            </a:br>
            <a:br>
              <a:rPr lang="de-DE" altLang="de-DE" sz="1100" b="1" dirty="0"/>
            </a:br>
            <a:endParaRPr lang="de-DE" altLang="de-DE" sz="1100" b="1" dirty="0"/>
          </a:p>
          <a:p>
            <a:endParaRPr lang="de-DE" altLang="de-DE" sz="1100" b="1" dirty="0"/>
          </a:p>
          <a:p>
            <a:r>
              <a:rPr lang="de-DE" altLang="de-DE" sz="1100" b="1" dirty="0"/>
              <a:t>19,3 kN entsprechen etwa 1,9 t. </a:t>
            </a:r>
          </a:p>
          <a:p>
            <a:r>
              <a:rPr lang="de-DE" altLang="de-DE" sz="1100" b="1" dirty="0">
                <a:solidFill>
                  <a:srgbClr val="FF0000"/>
                </a:solidFill>
              </a:rPr>
              <a:t>Die zulässige Tragfähigkeit einer Bandschlinge wird weit überschritten!</a:t>
            </a:r>
          </a:p>
        </p:txBody>
      </p:sp>
      <p:pic>
        <p:nvPicPr>
          <p:cNvPr id="14" name="Grafik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9086" y="2389267"/>
            <a:ext cx="2808312" cy="254491"/>
          </a:xfrm>
          <a:prstGeom prst="rect">
            <a:avLst/>
          </a:prstGeom>
          <a:solidFill>
            <a:schemeClr val="bg1"/>
          </a:solidFill>
          <a:ln w="9525" cap="sq">
            <a:solidFill>
              <a:srgbClr val="000000"/>
            </a:solidFill>
            <a:miter lim="800000"/>
          </a:ln>
          <a:effectLst>
            <a:outerShdw blurRad="57150" dist="50800" dir="2700000" algn="tl" rotWithShape="0">
              <a:srgbClr val="000000">
                <a:alpha val="40000"/>
              </a:srgbClr>
            </a:outerShdw>
          </a:effectLst>
        </p:spPr>
      </p:pic>
      <p:pic>
        <p:nvPicPr>
          <p:cNvPr id="15" name="Grafik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7398" y="2872437"/>
            <a:ext cx="2805133" cy="466463"/>
          </a:xfrm>
          <a:prstGeom prst="rect">
            <a:avLst/>
          </a:prstGeom>
          <a:solidFill>
            <a:schemeClr val="bg1"/>
          </a:solidFill>
          <a:ln w="9525" cap="sq">
            <a:solidFill>
              <a:srgbClr val="000000"/>
            </a:solidFill>
            <a:miter lim="800000"/>
          </a:ln>
          <a:effectLst>
            <a:outerShdw blurRad="57150" dist="50800" dir="2700000" algn="tl" rotWithShape="0">
              <a:srgbClr val="000000">
                <a:alpha val="40000"/>
              </a:srgbClr>
            </a:outerShdw>
          </a:effectLst>
        </p:spPr>
      </p:pic>
      <p:pic>
        <p:nvPicPr>
          <p:cNvPr id="17" name="Grafik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9085" y="3710203"/>
            <a:ext cx="2805133" cy="466252"/>
          </a:xfrm>
          <a:prstGeom prst="rect">
            <a:avLst/>
          </a:prstGeom>
          <a:solidFill>
            <a:schemeClr val="bg1"/>
          </a:solidFill>
          <a:ln w="9525" cap="sq">
            <a:solidFill>
              <a:srgbClr val="000000"/>
            </a:solidFill>
            <a:miter lim="800000"/>
          </a:ln>
          <a:effectLst>
            <a:outerShdw blurRad="57150" dist="50800" dir="2700000" algn="tl" rotWithShape="0">
              <a:srgbClr val="000000">
                <a:alpha val="40000"/>
              </a:srgbClr>
            </a:outerShdw>
          </a:effectLst>
        </p:spPr>
      </p:pic>
      <p:sp>
        <p:nvSpPr>
          <p:cNvPr id="18" name="Textfeld 17"/>
          <p:cNvSpPr txBox="1"/>
          <p:nvPr/>
        </p:nvSpPr>
        <p:spPr>
          <a:xfrm>
            <a:off x="3419872" y="3579862"/>
            <a:ext cx="5622419" cy="1277273"/>
          </a:xfrm>
          <a:prstGeom prst="rect">
            <a:avLst/>
          </a:prstGeom>
          <a:solidFill>
            <a:schemeClr val="bg1"/>
          </a:solidFill>
        </p:spPr>
        <p:txBody>
          <a:bodyPr wrap="square" rtlCol="0">
            <a:spAutoFit/>
          </a:bodyPr>
          <a:lstStyle/>
          <a:p>
            <a:r>
              <a:rPr lang="de-DE" altLang="de-DE" sz="1100" b="1" dirty="0">
                <a:solidFill>
                  <a:srgbClr val="FF0000"/>
                </a:solidFill>
              </a:rPr>
              <a:t>Gefahr einer Kettenreaktion:</a:t>
            </a:r>
            <a:r>
              <a:rPr lang="de-DE" altLang="de-DE" sz="1100" b="1" dirty="0"/>
              <a:t> Versagen eines Anschlagmittels </a:t>
            </a:r>
          </a:p>
          <a:p>
            <a:r>
              <a:rPr lang="de-DE" altLang="de-DE" sz="1100" b="1" dirty="0"/>
              <a:t>-&gt; andere werden noch mehr überlastet -&gt; weiteres Anschlagmittel versagt </a:t>
            </a:r>
          </a:p>
          <a:p>
            <a:r>
              <a:rPr lang="de-DE" altLang="de-DE" sz="1100" b="1" dirty="0"/>
              <a:t>-&gt; Querbeschleunigung des Elements -&gt; Überbeanspruchung des Krans</a:t>
            </a:r>
          </a:p>
          <a:p>
            <a:r>
              <a:rPr lang="de-DE" altLang="de-DE" sz="1100" b="1" dirty="0"/>
              <a:t>-&gt; auch das letzte Anschlagmittel versagt -&gt; Absturz des Elements</a:t>
            </a:r>
          </a:p>
          <a:p>
            <a:r>
              <a:rPr lang="de-DE" altLang="de-DE" sz="1100" b="1" dirty="0"/>
              <a:t>-&gt; Auftrefffläche wegen Querbeschleunigung u. Segelwirkung nicht vorhersagbar</a:t>
            </a:r>
          </a:p>
          <a:p>
            <a:r>
              <a:rPr lang="de-DE" altLang="de-DE" sz="1100" b="1" dirty="0"/>
              <a:t>Auch eine vorsichtige Probeanhebung kann späteres Versagen durch größere Beschleunigungskräfte nicht ausschließen! -&gt; Keine Kompromisse!</a:t>
            </a:r>
          </a:p>
        </p:txBody>
      </p:sp>
      <p:pic>
        <p:nvPicPr>
          <p:cNvPr id="12" name="Grafik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95701" y="627534"/>
            <a:ext cx="1246589" cy="2853820"/>
          </a:xfrm>
          <a:prstGeom prst="rect">
            <a:avLst/>
          </a:prstGeom>
          <a:ln w="9525" cap="sq">
            <a:solidFill>
              <a:srgbClr val="000000"/>
            </a:solidFill>
            <a:miter lim="800000"/>
          </a:ln>
          <a:effectLst/>
        </p:spPr>
      </p:pic>
      <p:pic>
        <p:nvPicPr>
          <p:cNvPr id="19" name="Grafik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95701" y="627534"/>
            <a:ext cx="1246589" cy="2853818"/>
          </a:xfrm>
          <a:prstGeom prst="rect">
            <a:avLst/>
          </a:prstGeom>
          <a:ln w="9525" cap="sq">
            <a:solidFill>
              <a:srgbClr val="000000"/>
            </a:solidFill>
            <a:miter lim="800000"/>
          </a:ln>
          <a:effectLst/>
        </p:spPr>
      </p:pic>
      <p:pic>
        <p:nvPicPr>
          <p:cNvPr id="23" name="Grafik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95701" y="627534"/>
            <a:ext cx="1246589" cy="2851167"/>
          </a:xfrm>
          <a:prstGeom prst="rect">
            <a:avLst/>
          </a:prstGeom>
          <a:ln w="9525" cap="sq">
            <a:solidFill>
              <a:srgbClr val="000000"/>
            </a:solidFill>
            <a:miter lim="800000"/>
          </a:ln>
          <a:effectLst/>
        </p:spPr>
      </p:pic>
    </p:spTree>
    <p:custDataLst>
      <p:tags r:id="rId1"/>
    </p:custDataLst>
    <p:extLst>
      <p:ext uri="{BB962C8B-B14F-4D97-AF65-F5344CB8AC3E}">
        <p14:creationId xmlns:p14="http://schemas.microsoft.com/office/powerpoint/2010/main" val="3725772773"/>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6">
                                            <p:bg/>
                                          </p:spTgt>
                                        </p:tgtEl>
                                        <p:attrNameLst>
                                          <p:attrName>style.visibility</p:attrName>
                                        </p:attrNameLst>
                                      </p:cBhvr>
                                      <p:to>
                                        <p:strVal val="visible"/>
                                      </p:to>
                                    </p:set>
                                    <p:animEffect transition="in" filter="fade">
                                      <p:cBhvr>
                                        <p:cTn id="10" dur="1000"/>
                                        <p:tgtEl>
                                          <p:spTgt spid="16">
                                            <p:bg/>
                                          </p:spTgt>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1000"/>
                                        <p:tgtEl>
                                          <p:spTgt spid="1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animEffect transition="in" filter="fade">
                                      <p:cBhvr>
                                        <p:cTn id="19" dur="1000"/>
                                        <p:tgtEl>
                                          <p:spTgt spid="1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xEl>
                                              <p:pRg st="2" end="2"/>
                                            </p:txEl>
                                          </p:spTgt>
                                        </p:tgtEl>
                                        <p:attrNameLst>
                                          <p:attrName>style.visibility</p:attrName>
                                        </p:attrNameLst>
                                      </p:cBhvr>
                                      <p:to>
                                        <p:strVal val="visible"/>
                                      </p:to>
                                    </p:set>
                                    <p:animEffect transition="in" filter="fade">
                                      <p:cBhvr>
                                        <p:cTn id="24" dur="1000"/>
                                        <p:tgtEl>
                                          <p:spTgt spid="1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xEl>
                                              <p:pRg st="3" end="3"/>
                                            </p:txEl>
                                          </p:spTgt>
                                        </p:tgtEl>
                                        <p:attrNameLst>
                                          <p:attrName>style.visibility</p:attrName>
                                        </p:attrNameLst>
                                      </p:cBhvr>
                                      <p:to>
                                        <p:strVal val="visible"/>
                                      </p:to>
                                    </p:set>
                                    <p:animEffect transition="in" filter="fade">
                                      <p:cBhvr>
                                        <p:cTn id="29" dur="1000"/>
                                        <p:tgtEl>
                                          <p:spTgt spid="1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txEl>
                                              <p:pRg st="4" end="4"/>
                                            </p:txEl>
                                          </p:spTgt>
                                        </p:tgtEl>
                                        <p:attrNameLst>
                                          <p:attrName>style.visibility</p:attrName>
                                        </p:attrNameLst>
                                      </p:cBhvr>
                                      <p:to>
                                        <p:strVal val="visible"/>
                                      </p:to>
                                    </p:set>
                                    <p:animEffect transition="in" filter="fade">
                                      <p:cBhvr>
                                        <p:cTn id="34" dur="1000"/>
                                        <p:tgtEl>
                                          <p:spTgt spid="16">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xEl>
                                              <p:pRg st="5" end="5"/>
                                            </p:txEl>
                                          </p:spTgt>
                                        </p:tgtEl>
                                        <p:attrNameLst>
                                          <p:attrName>style.visibility</p:attrName>
                                        </p:attrNameLst>
                                      </p:cBhvr>
                                      <p:to>
                                        <p:strVal val="visible"/>
                                      </p:to>
                                    </p:set>
                                    <p:animEffect transition="in" filter="fade">
                                      <p:cBhvr>
                                        <p:cTn id="39" dur="1000"/>
                                        <p:tgtEl>
                                          <p:spTgt spid="16">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6">
                                            <p:txEl>
                                              <p:pRg st="6" end="6"/>
                                            </p:txEl>
                                          </p:spTgt>
                                        </p:tgtEl>
                                        <p:attrNameLst>
                                          <p:attrName>style.visibility</p:attrName>
                                        </p:attrNameLst>
                                      </p:cBhvr>
                                      <p:to>
                                        <p:strVal val="visible"/>
                                      </p:to>
                                    </p:set>
                                    <p:animEffect transition="in" filter="fade">
                                      <p:cBhvr>
                                        <p:cTn id="56" dur="1000"/>
                                        <p:tgtEl>
                                          <p:spTgt spid="16">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6">
                                            <p:txEl>
                                              <p:pRg st="7" end="7"/>
                                            </p:txEl>
                                          </p:spTgt>
                                        </p:tgtEl>
                                        <p:attrNameLst>
                                          <p:attrName>style.visibility</p:attrName>
                                        </p:attrNameLst>
                                      </p:cBhvr>
                                      <p:to>
                                        <p:strVal val="visible"/>
                                      </p:to>
                                    </p:set>
                                    <p:animEffect transition="in" filter="fade">
                                      <p:cBhvr>
                                        <p:cTn id="69" dur="1000"/>
                                        <p:tgtEl>
                                          <p:spTgt spid="16">
                                            <p:txEl>
                                              <p:pRg st="7" end="7"/>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23"/>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17"/>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6">
                                            <p:txEl>
                                              <p:pRg st="9" end="9"/>
                                            </p:txEl>
                                          </p:spTgt>
                                        </p:tgtEl>
                                        <p:attrNameLst>
                                          <p:attrName>style.visibility</p:attrName>
                                        </p:attrNameLst>
                                      </p:cBhvr>
                                      <p:to>
                                        <p:strVal val="visible"/>
                                      </p:to>
                                    </p:set>
                                    <p:animEffect transition="in" filter="fade">
                                      <p:cBhvr>
                                        <p:cTn id="82" dur="1000"/>
                                        <p:tgtEl>
                                          <p:spTgt spid="16">
                                            <p:txEl>
                                              <p:pRg st="9" end="9"/>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6">
                                            <p:txEl>
                                              <p:pRg st="10" end="10"/>
                                            </p:txEl>
                                          </p:spTgt>
                                        </p:tgtEl>
                                        <p:attrNameLst>
                                          <p:attrName>style.visibility</p:attrName>
                                        </p:attrNameLst>
                                      </p:cBhvr>
                                      <p:to>
                                        <p:strVal val="visible"/>
                                      </p:to>
                                    </p:set>
                                    <p:animEffect transition="in" filter="fade">
                                      <p:cBhvr>
                                        <p:cTn id="87" dur="1000"/>
                                        <p:tgtEl>
                                          <p:spTgt spid="16">
                                            <p:txEl>
                                              <p:pRg st="10" end="1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21"/>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22"/>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8">
                                            <p:bg/>
                                          </p:spTgt>
                                        </p:tgtEl>
                                        <p:attrNameLst>
                                          <p:attrName>style.visibility</p:attrName>
                                        </p:attrNameLst>
                                      </p:cBhvr>
                                      <p:to>
                                        <p:strVal val="visible"/>
                                      </p:to>
                                    </p:set>
                                    <p:animEffect transition="in" filter="fade">
                                      <p:cBhvr>
                                        <p:cTn id="100" dur="1000"/>
                                        <p:tgtEl>
                                          <p:spTgt spid="18">
                                            <p:bg/>
                                          </p:spTgt>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8">
                                            <p:txEl>
                                              <p:pRg st="0" end="0"/>
                                            </p:txEl>
                                          </p:spTgt>
                                        </p:tgtEl>
                                        <p:attrNameLst>
                                          <p:attrName>style.visibility</p:attrName>
                                        </p:attrNameLst>
                                      </p:cBhvr>
                                      <p:to>
                                        <p:strVal val="visible"/>
                                      </p:to>
                                    </p:set>
                                    <p:animEffect transition="in" filter="fade">
                                      <p:cBhvr>
                                        <p:cTn id="103" dur="1000"/>
                                        <p:tgtEl>
                                          <p:spTgt spid="18">
                                            <p:txEl>
                                              <p:pRg st="0" end="0"/>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18">
                                            <p:txEl>
                                              <p:pRg st="1" end="1"/>
                                            </p:txEl>
                                          </p:spTgt>
                                        </p:tgtEl>
                                        <p:attrNameLst>
                                          <p:attrName>style.visibility</p:attrName>
                                        </p:attrNameLst>
                                      </p:cBhvr>
                                      <p:to>
                                        <p:strVal val="visible"/>
                                      </p:to>
                                    </p:set>
                                    <p:animEffect transition="in" filter="fade">
                                      <p:cBhvr>
                                        <p:cTn id="108" dur="1000"/>
                                        <p:tgtEl>
                                          <p:spTgt spid="18">
                                            <p:txEl>
                                              <p:pRg st="1" end="1"/>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18">
                                            <p:txEl>
                                              <p:pRg st="2" end="2"/>
                                            </p:txEl>
                                          </p:spTgt>
                                        </p:tgtEl>
                                        <p:attrNameLst>
                                          <p:attrName>style.visibility</p:attrName>
                                        </p:attrNameLst>
                                      </p:cBhvr>
                                      <p:to>
                                        <p:strVal val="visible"/>
                                      </p:to>
                                    </p:set>
                                    <p:animEffect transition="in" filter="fade">
                                      <p:cBhvr>
                                        <p:cTn id="113" dur="1000"/>
                                        <p:tgtEl>
                                          <p:spTgt spid="18">
                                            <p:txEl>
                                              <p:pRg st="2" end="2"/>
                                            </p:txEl>
                                          </p:spTgt>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18">
                                            <p:txEl>
                                              <p:pRg st="3" end="3"/>
                                            </p:txEl>
                                          </p:spTgt>
                                        </p:tgtEl>
                                        <p:attrNameLst>
                                          <p:attrName>style.visibility</p:attrName>
                                        </p:attrNameLst>
                                      </p:cBhvr>
                                      <p:to>
                                        <p:strVal val="visible"/>
                                      </p:to>
                                    </p:set>
                                    <p:animEffect transition="in" filter="fade">
                                      <p:cBhvr>
                                        <p:cTn id="118" dur="1000"/>
                                        <p:tgtEl>
                                          <p:spTgt spid="18">
                                            <p:txEl>
                                              <p:pRg st="3" end="3"/>
                                            </p:txEl>
                                          </p:spTgt>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18">
                                            <p:txEl>
                                              <p:pRg st="4" end="4"/>
                                            </p:txEl>
                                          </p:spTgt>
                                        </p:tgtEl>
                                        <p:attrNameLst>
                                          <p:attrName>style.visibility</p:attrName>
                                        </p:attrNameLst>
                                      </p:cBhvr>
                                      <p:to>
                                        <p:strVal val="visible"/>
                                      </p:to>
                                    </p:set>
                                    <p:animEffect transition="in" filter="fade">
                                      <p:cBhvr>
                                        <p:cTn id="123" dur="1000"/>
                                        <p:tgtEl>
                                          <p:spTgt spid="18">
                                            <p:txEl>
                                              <p:pRg st="4" end="4"/>
                                            </p:txEl>
                                          </p:spTgt>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18">
                                            <p:txEl>
                                              <p:pRg st="5" end="5"/>
                                            </p:txEl>
                                          </p:spTgt>
                                        </p:tgtEl>
                                        <p:attrNameLst>
                                          <p:attrName>style.visibility</p:attrName>
                                        </p:attrNameLst>
                                      </p:cBhvr>
                                      <p:to>
                                        <p:strVal val="visible"/>
                                      </p:to>
                                    </p:set>
                                    <p:animEffect transition="in" filter="fade">
                                      <p:cBhvr>
                                        <p:cTn id="128" dur="1000"/>
                                        <p:tgtEl>
                                          <p:spTgt spid="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animBg="1"/>
      <p:bldP spid="18" grpId="0" uiExpand="1"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pic>
        <p:nvPicPr>
          <p:cNvPr id="13" name="Grafi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919" y="627534"/>
            <a:ext cx="5040561" cy="4171497"/>
          </a:xfrm>
          <a:prstGeom prst="rect">
            <a:avLst/>
          </a:prstGeom>
          <a:noFill/>
          <a:ln>
            <a:noFill/>
          </a:ln>
        </p:spPr>
      </p:pic>
      <p:sp>
        <p:nvSpPr>
          <p:cNvPr id="21" name="Textfeld 20"/>
          <p:cNvSpPr txBox="1"/>
          <p:nvPr/>
        </p:nvSpPr>
        <p:spPr>
          <a:xfrm>
            <a:off x="179513" y="627534"/>
            <a:ext cx="3600399" cy="2462213"/>
          </a:xfrm>
          <a:prstGeom prst="rect">
            <a:avLst/>
          </a:prstGeom>
          <a:solidFill>
            <a:schemeClr val="bg1"/>
          </a:solidFill>
        </p:spPr>
        <p:txBody>
          <a:bodyPr wrap="square" rtlCol="0">
            <a:spAutoFit/>
          </a:bodyPr>
          <a:lstStyle/>
          <a:p>
            <a:pPr eaLnBrk="1" hangingPunct="1"/>
            <a:r>
              <a:rPr lang="de-DE" altLang="de-DE" sz="1100" b="1" dirty="0"/>
              <a:t>Vormontage am Boden</a:t>
            </a:r>
          </a:p>
          <a:p>
            <a:pPr eaLnBrk="1" hangingPunct="1"/>
            <a:endParaRPr lang="de-DE" altLang="de-DE" sz="1100" b="1" dirty="0"/>
          </a:p>
          <a:p>
            <a:pPr eaLnBrk="1" hangingPunct="1"/>
            <a:r>
              <a:rPr lang="de-DE" altLang="de-DE" sz="1100" b="1" dirty="0"/>
              <a:t>Einsatz einer Traverse.</a:t>
            </a:r>
            <a:br>
              <a:rPr lang="de-DE" altLang="de-DE" sz="1100" b="1" dirty="0"/>
            </a:br>
            <a:endParaRPr lang="de-DE" altLang="de-DE" sz="1100" b="1" dirty="0"/>
          </a:p>
          <a:p>
            <a:pPr eaLnBrk="1" hangingPunct="1"/>
            <a:r>
              <a:rPr lang="de-DE" altLang="de-DE" sz="1100" b="1" dirty="0"/>
              <a:t>Damit ist ein günstigerer Anschlagwinkel möglich.</a:t>
            </a:r>
            <a:br>
              <a:rPr lang="de-DE" altLang="de-DE" sz="1100" b="1" dirty="0"/>
            </a:br>
            <a:endParaRPr lang="de-DE" altLang="de-DE" sz="1100" b="1" dirty="0"/>
          </a:p>
          <a:p>
            <a:pPr eaLnBrk="1" hangingPunct="1"/>
            <a:r>
              <a:rPr lang="de-DE" altLang="de-DE" sz="1100" b="1" dirty="0"/>
              <a:t>Zwar muss auch deren Eigengewicht bei der Ermittlung des anzuhebenden Gesamtgewichts berücksichtigt werden,</a:t>
            </a:r>
          </a:p>
          <a:p>
            <a:pPr eaLnBrk="1" hangingPunct="1"/>
            <a:r>
              <a:rPr lang="de-DE" altLang="de-DE" sz="1100" b="1" dirty="0"/>
              <a:t>aber durch günstigere Anschlagwinkel werden in den Anschlagmitteln wirkende Kräfte kleiner.</a:t>
            </a:r>
            <a:br>
              <a:rPr lang="de-DE" altLang="de-DE" sz="1100" b="1" dirty="0"/>
            </a:br>
            <a:endParaRPr lang="de-DE" altLang="de-DE" sz="1100" b="1" dirty="0"/>
          </a:p>
          <a:p>
            <a:pPr eaLnBrk="1" hangingPunct="1"/>
            <a:r>
              <a:rPr lang="de-DE" altLang="de-DE" sz="1100" b="1" dirty="0"/>
              <a:t>Außerdem wird in diesem Fall die Querpressung auf die Beplankung reduziert.</a:t>
            </a:r>
          </a:p>
        </p:txBody>
      </p:sp>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4543" y="1662853"/>
            <a:ext cx="336243" cy="391573"/>
          </a:xfrm>
          <a:prstGeom prst="rect">
            <a:avLst/>
          </a:prstGeom>
          <a:ln w="19050">
            <a:noFill/>
          </a:ln>
        </p:spPr>
      </p:pic>
    </p:spTree>
    <p:custDataLst>
      <p:tags r:id="rId1"/>
    </p:custDataLst>
    <p:extLst>
      <p:ext uri="{BB962C8B-B14F-4D97-AF65-F5344CB8AC3E}">
        <p14:creationId xmlns:p14="http://schemas.microsoft.com/office/powerpoint/2010/main" val="954351466"/>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fade">
                                      <p:cBhvr>
                                        <p:cTn id="17" dur="10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xEl>
                                              <p:pRg st="3" end="3"/>
                                            </p:txEl>
                                          </p:spTgt>
                                        </p:tgtEl>
                                        <p:attrNameLst>
                                          <p:attrName>style.visibility</p:attrName>
                                        </p:attrNameLst>
                                      </p:cBhvr>
                                      <p:to>
                                        <p:strVal val="visible"/>
                                      </p:to>
                                    </p:set>
                                    <p:animEffect transition="in" filter="fade">
                                      <p:cBhvr>
                                        <p:cTn id="22" dur="1000"/>
                                        <p:tgtEl>
                                          <p:spTgt spid="21">
                                            <p:txEl>
                                              <p:pRg st="3" end="3"/>
                                            </p:txEl>
                                          </p:spTgt>
                                        </p:tgtEl>
                                      </p:cBhvr>
                                    </p:animEffect>
                                  </p:childTnLst>
                                </p:cTn>
                              </p:par>
                              <p:par>
                                <p:cTn id="23" presetID="1" presetClass="entr" presetSubtype="0" fill="hold" nodeType="withEffect">
                                  <p:stCondLst>
                                    <p:cond delay="0"/>
                                  </p:stCondLst>
                                  <p:childTnLst>
                                    <p:set>
                                      <p:cBhvr>
                                        <p:cTn id="24" dur="1" fill="hold">
                                          <p:stCondLst>
                                            <p:cond delay="999"/>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xEl>
                                              <p:pRg st="4" end="4"/>
                                            </p:txEl>
                                          </p:spTgt>
                                        </p:tgtEl>
                                        <p:attrNameLst>
                                          <p:attrName>style.visibility</p:attrName>
                                        </p:attrNameLst>
                                      </p:cBhvr>
                                      <p:to>
                                        <p:strVal val="visible"/>
                                      </p:to>
                                    </p:set>
                                    <p:animEffect transition="in" filter="fade">
                                      <p:cBhvr>
                                        <p:cTn id="29" dur="1000"/>
                                        <p:tgtEl>
                                          <p:spTgt spid="21">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xEl>
                                              <p:pRg st="5" end="5"/>
                                            </p:txEl>
                                          </p:spTgt>
                                        </p:tgtEl>
                                        <p:attrNameLst>
                                          <p:attrName>style.visibility</p:attrName>
                                        </p:attrNameLst>
                                      </p:cBhvr>
                                      <p:to>
                                        <p:strVal val="visible"/>
                                      </p:to>
                                    </p:set>
                                    <p:animEffect transition="in" filter="fade">
                                      <p:cBhvr>
                                        <p:cTn id="34" dur="1000"/>
                                        <p:tgtEl>
                                          <p:spTgt spid="21">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1">
                                            <p:txEl>
                                              <p:pRg st="6" end="6"/>
                                            </p:txEl>
                                          </p:spTgt>
                                        </p:tgtEl>
                                        <p:attrNameLst>
                                          <p:attrName>style.visibility</p:attrName>
                                        </p:attrNameLst>
                                      </p:cBhvr>
                                      <p:to>
                                        <p:strVal val="visible"/>
                                      </p:to>
                                    </p:set>
                                    <p:animEffect transition="in" filter="fade">
                                      <p:cBhvr>
                                        <p:cTn id="39" dur="1000"/>
                                        <p:tgtEl>
                                          <p:spTgt spid="2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2432" y="627534"/>
            <a:ext cx="4750829" cy="4131921"/>
          </a:xfrm>
          <a:prstGeom prst="rect">
            <a:avLst/>
          </a:prstGeom>
          <a:noFill/>
          <a:ln>
            <a:noFill/>
          </a:ln>
        </p:spPr>
      </p:pic>
      <p:sp>
        <p:nvSpPr>
          <p:cNvPr id="21" name="Textfeld 20"/>
          <p:cNvSpPr txBox="1"/>
          <p:nvPr/>
        </p:nvSpPr>
        <p:spPr>
          <a:xfrm>
            <a:off x="179513" y="627534"/>
            <a:ext cx="3600399" cy="3477875"/>
          </a:xfrm>
          <a:prstGeom prst="rect">
            <a:avLst/>
          </a:prstGeom>
          <a:solidFill>
            <a:schemeClr val="bg1"/>
          </a:solidFill>
        </p:spPr>
        <p:txBody>
          <a:bodyPr wrap="square" rtlCol="0">
            <a:spAutoFit/>
          </a:bodyPr>
          <a:lstStyle/>
          <a:p>
            <a:r>
              <a:rPr lang="de-DE" altLang="de-DE" sz="1100" b="1" dirty="0"/>
              <a:t>Vormontage am Boden</a:t>
            </a:r>
          </a:p>
          <a:p>
            <a:pPr eaLnBrk="1" hangingPunct="1"/>
            <a:endParaRPr lang="de-DE" altLang="de-DE" sz="1100" b="1" dirty="0"/>
          </a:p>
          <a:p>
            <a:pPr eaLnBrk="1" hangingPunct="1"/>
            <a:r>
              <a:rPr lang="de-DE" altLang="de-DE" sz="1100" b="1" dirty="0"/>
              <a:t>Geschafft! Oben!</a:t>
            </a:r>
            <a:br>
              <a:rPr lang="de-DE" altLang="de-DE" sz="1100" b="1" dirty="0"/>
            </a:br>
            <a:endParaRPr lang="de-DE" altLang="de-DE" sz="1100" b="1" dirty="0"/>
          </a:p>
          <a:p>
            <a:pPr eaLnBrk="1" hangingPunct="1"/>
            <a:r>
              <a:rPr lang="de-DE" altLang="de-DE" sz="1100" b="1" dirty="0"/>
              <a:t>Die vielen Absturzkanten der beim herkömmlichen Richtvorgang offenen Kehlbalkenlage wurden vermieden! </a:t>
            </a:r>
            <a:br>
              <a:rPr lang="de-DE" altLang="de-DE" sz="1100" b="1" dirty="0"/>
            </a:br>
            <a:endParaRPr lang="de-DE" altLang="de-DE" sz="1100" b="1" dirty="0"/>
          </a:p>
          <a:p>
            <a:pPr eaLnBrk="1" hangingPunct="1"/>
            <a:r>
              <a:rPr lang="de-DE" altLang="de-DE" sz="1100" b="1" dirty="0"/>
              <a:t>Nur noch die Außenkanten der Mittelpfetten stellen Absturzkanten dar.</a:t>
            </a:r>
            <a:br>
              <a:rPr lang="de-DE" altLang="de-DE" sz="1100" b="1" dirty="0"/>
            </a:br>
            <a:endParaRPr lang="de-DE" altLang="de-DE" sz="1100" b="1" dirty="0"/>
          </a:p>
          <a:p>
            <a:pPr eaLnBrk="1" hangingPunct="1"/>
            <a:r>
              <a:rPr lang="de-DE" altLang="de-DE" sz="1100" b="1" dirty="0"/>
              <a:t>Kein Problem mehr: Absturzgefahr von oberster Gerüstebene nach innen: Absturzhöhe &lt; 2,00 m. </a:t>
            </a:r>
            <a:br>
              <a:rPr lang="de-DE" altLang="de-DE" sz="1100" b="1" dirty="0"/>
            </a:br>
            <a:endParaRPr lang="de-DE" altLang="de-DE" sz="1100" b="1" dirty="0"/>
          </a:p>
          <a:p>
            <a:pPr eaLnBrk="1" hangingPunct="1"/>
            <a:r>
              <a:rPr lang="de-DE" altLang="de-DE" sz="1100" b="1" dirty="0"/>
              <a:t>Öffnungen unverschieblich abgedeckt.</a:t>
            </a:r>
          </a:p>
          <a:p>
            <a:pPr eaLnBrk="1" hangingPunct="1"/>
            <a:endParaRPr lang="de-DE" altLang="de-DE" sz="1100" b="1" dirty="0"/>
          </a:p>
          <a:p>
            <a:pPr eaLnBrk="1" hangingPunct="1"/>
            <a:r>
              <a:rPr lang="de-DE" altLang="de-DE" sz="1100" b="1" dirty="0"/>
              <a:t>Nicht vergessen: Für gute Durchlüftung sorgen!</a:t>
            </a:r>
          </a:p>
          <a:p>
            <a:pPr eaLnBrk="1" hangingPunct="1"/>
            <a:r>
              <a:rPr lang="de-DE" altLang="de-DE" sz="1100" b="1" dirty="0"/>
              <a:t>Gefahr von Schimmelbefall der Beplankung bei unzureichender Lüftung sollte nicht als Argument gegen sicherere Arbeitsabläufe dienen!</a:t>
            </a:r>
          </a:p>
        </p:txBody>
      </p:sp>
      <p:pic>
        <p:nvPicPr>
          <p:cNvPr id="17" name="Grafik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5347" y="3211401"/>
            <a:ext cx="243789" cy="300914"/>
          </a:xfrm>
          <a:prstGeom prst="rect">
            <a:avLst/>
          </a:prstGeom>
          <a:ln w="19050">
            <a:noFill/>
          </a:ln>
        </p:spPr>
      </p:pic>
    </p:spTree>
    <p:custDataLst>
      <p:tags r:id="rId1"/>
    </p:custDataLst>
    <p:extLst>
      <p:ext uri="{BB962C8B-B14F-4D97-AF65-F5344CB8AC3E}">
        <p14:creationId xmlns:p14="http://schemas.microsoft.com/office/powerpoint/2010/main" val="4241010640"/>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fade">
                                      <p:cBhvr>
                                        <p:cTn id="17" dur="10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xEl>
                                              <p:pRg st="3" end="3"/>
                                            </p:txEl>
                                          </p:spTgt>
                                        </p:tgtEl>
                                        <p:attrNameLst>
                                          <p:attrName>style.visibility</p:attrName>
                                        </p:attrNameLst>
                                      </p:cBhvr>
                                      <p:to>
                                        <p:strVal val="visible"/>
                                      </p:to>
                                    </p:set>
                                    <p:animEffect transition="in" filter="fade">
                                      <p:cBhvr>
                                        <p:cTn id="22" dur="1000"/>
                                        <p:tgtEl>
                                          <p:spTgt spid="21">
                                            <p:txEl>
                                              <p:pRg st="3" end="3"/>
                                            </p:txEl>
                                          </p:spTgt>
                                        </p:tgtEl>
                                      </p:cBhvr>
                                    </p:animEffect>
                                  </p:childTnLst>
                                </p:cTn>
                              </p:par>
                              <p:par>
                                <p:cTn id="23" presetID="1" presetClass="entr" presetSubtype="0" fill="hold" nodeType="withEffect">
                                  <p:stCondLst>
                                    <p:cond delay="0"/>
                                  </p:stCondLst>
                                  <p:childTnLst>
                                    <p:set>
                                      <p:cBhvr>
                                        <p:cTn id="24" dur="1" fill="hold">
                                          <p:stCondLst>
                                            <p:cond delay="999"/>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xEl>
                                              <p:pRg st="4" end="4"/>
                                            </p:txEl>
                                          </p:spTgt>
                                        </p:tgtEl>
                                        <p:attrNameLst>
                                          <p:attrName>style.visibility</p:attrName>
                                        </p:attrNameLst>
                                      </p:cBhvr>
                                      <p:to>
                                        <p:strVal val="visible"/>
                                      </p:to>
                                    </p:set>
                                    <p:animEffect transition="in" filter="fade">
                                      <p:cBhvr>
                                        <p:cTn id="29" dur="1000"/>
                                        <p:tgtEl>
                                          <p:spTgt spid="21">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xEl>
                                              <p:pRg st="5" end="5"/>
                                            </p:txEl>
                                          </p:spTgt>
                                        </p:tgtEl>
                                        <p:attrNameLst>
                                          <p:attrName>style.visibility</p:attrName>
                                        </p:attrNameLst>
                                      </p:cBhvr>
                                      <p:to>
                                        <p:strVal val="visible"/>
                                      </p:to>
                                    </p:set>
                                    <p:animEffect transition="in" filter="fade">
                                      <p:cBhvr>
                                        <p:cTn id="34" dur="1000"/>
                                        <p:tgtEl>
                                          <p:spTgt spid="21">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1">
                                            <p:txEl>
                                              <p:pRg st="6" end="6"/>
                                            </p:txEl>
                                          </p:spTgt>
                                        </p:tgtEl>
                                        <p:attrNameLst>
                                          <p:attrName>style.visibility</p:attrName>
                                        </p:attrNameLst>
                                      </p:cBhvr>
                                      <p:to>
                                        <p:strVal val="visible"/>
                                      </p:to>
                                    </p:set>
                                    <p:animEffect transition="in" filter="fade">
                                      <p:cBhvr>
                                        <p:cTn id="39" dur="1000"/>
                                        <p:tgtEl>
                                          <p:spTgt spid="21">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1">
                                            <p:txEl>
                                              <p:pRg st="8" end="8"/>
                                            </p:txEl>
                                          </p:spTgt>
                                        </p:tgtEl>
                                        <p:attrNameLst>
                                          <p:attrName>style.visibility</p:attrName>
                                        </p:attrNameLst>
                                      </p:cBhvr>
                                      <p:to>
                                        <p:strVal val="visible"/>
                                      </p:to>
                                    </p:set>
                                    <p:animEffect transition="in" filter="fade">
                                      <p:cBhvr>
                                        <p:cTn id="44" dur="1000"/>
                                        <p:tgtEl>
                                          <p:spTgt spid="21">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
                                            <p:txEl>
                                              <p:pRg st="9" end="9"/>
                                            </p:txEl>
                                          </p:spTgt>
                                        </p:tgtEl>
                                        <p:attrNameLst>
                                          <p:attrName>style.visibility</p:attrName>
                                        </p:attrNameLst>
                                      </p:cBhvr>
                                      <p:to>
                                        <p:strVal val="visible"/>
                                      </p:to>
                                    </p:set>
                                    <p:animEffect transition="in" filter="fade">
                                      <p:cBhvr>
                                        <p:cTn id="49" dur="1000"/>
                                        <p:tgtEl>
                                          <p:spTgt spid="2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1920" y="627534"/>
            <a:ext cx="4392488" cy="4184613"/>
          </a:xfrm>
          <a:prstGeom prst="rect">
            <a:avLst/>
          </a:prstGeom>
          <a:noFill/>
          <a:ln>
            <a:noFill/>
          </a:ln>
        </p:spPr>
      </p:pic>
      <p:sp>
        <p:nvSpPr>
          <p:cNvPr id="21" name="Textfeld 20"/>
          <p:cNvSpPr txBox="1"/>
          <p:nvPr/>
        </p:nvSpPr>
        <p:spPr>
          <a:xfrm>
            <a:off x="179513" y="627534"/>
            <a:ext cx="3600399" cy="3985706"/>
          </a:xfrm>
          <a:prstGeom prst="rect">
            <a:avLst/>
          </a:prstGeom>
          <a:solidFill>
            <a:schemeClr val="bg1"/>
          </a:solidFill>
        </p:spPr>
        <p:txBody>
          <a:bodyPr wrap="square" rtlCol="0">
            <a:spAutoFit/>
          </a:bodyPr>
          <a:lstStyle/>
          <a:p>
            <a:pPr eaLnBrk="1" hangingPunct="1"/>
            <a:r>
              <a:rPr lang="de-DE" altLang="de-DE" sz="1100" b="1" dirty="0"/>
              <a:t>Vormontage am Boden</a:t>
            </a:r>
          </a:p>
          <a:p>
            <a:pPr eaLnBrk="1" hangingPunct="1"/>
            <a:endParaRPr lang="de-DE" altLang="de-DE" sz="1100" b="1" dirty="0"/>
          </a:p>
          <a:p>
            <a:pPr eaLnBrk="1" hangingPunct="1"/>
            <a:r>
              <a:rPr lang="de-DE" altLang="de-DE" sz="1100" b="1" dirty="0"/>
              <a:t>Und wenn der Kran zu klein ist?</a:t>
            </a:r>
            <a:br>
              <a:rPr lang="de-DE" altLang="de-DE" sz="1100" b="1" dirty="0"/>
            </a:br>
            <a:endParaRPr lang="de-DE" altLang="de-DE" sz="1100" b="1" dirty="0"/>
          </a:p>
          <a:p>
            <a:pPr eaLnBrk="1" hangingPunct="1"/>
            <a:r>
              <a:rPr lang="de-DE" altLang="de-DE" sz="1100" b="1" dirty="0"/>
              <a:t>Im Betrieb kleinere, transportierbare Kehlbalkenelemente vorfertigen.</a:t>
            </a:r>
          </a:p>
          <a:p>
            <a:pPr eaLnBrk="1" hangingPunct="1"/>
            <a:endParaRPr lang="de-DE" altLang="de-DE" sz="1100" b="1" dirty="0"/>
          </a:p>
          <a:p>
            <a:pPr eaLnBrk="1" hangingPunct="1"/>
            <a:r>
              <a:rPr lang="de-DE" altLang="de-DE" sz="1100" b="1" dirty="0"/>
              <a:t>Mittelpfetten wie bei herkömmlichem Richten zuerst verlegen und befestigen.</a:t>
            </a:r>
          </a:p>
          <a:p>
            <a:pPr eaLnBrk="1" hangingPunct="1"/>
            <a:endParaRPr lang="de-DE" altLang="de-DE" sz="1100" b="1" dirty="0"/>
          </a:p>
          <a:p>
            <a:pPr eaLnBrk="1" hangingPunct="1"/>
            <a:r>
              <a:rPr lang="de-DE" altLang="de-DE" sz="1100" b="1" dirty="0"/>
              <a:t>Anschließend Kehlbalkenelemente zwischen Mittelpfetten montieren.</a:t>
            </a:r>
          </a:p>
          <a:p>
            <a:pPr eaLnBrk="1" hangingPunct="1"/>
            <a:endParaRPr lang="de-DE" altLang="de-DE" sz="1100" b="1" dirty="0"/>
          </a:p>
          <a:p>
            <a:pPr eaLnBrk="1" hangingPunct="1"/>
            <a:r>
              <a:rPr lang="de-DE" altLang="de-DE" sz="1100" b="1" dirty="0"/>
              <a:t>Alternative: </a:t>
            </a:r>
          </a:p>
          <a:p>
            <a:pPr eaLnBrk="1" hangingPunct="1"/>
            <a:r>
              <a:rPr lang="de-DE" altLang="de-DE" sz="1100" b="1" dirty="0"/>
              <a:t>Sollen Mittelpfetten oberhalb Kehlbalken platziert werden, müssen Kehlbalkenelemente zuerst am Boden des DG abgelegt werden.  (nicht dargestellt)</a:t>
            </a:r>
            <a:br>
              <a:rPr lang="de-DE" altLang="de-DE" sz="1100" b="1" dirty="0"/>
            </a:br>
            <a:endParaRPr lang="de-DE" altLang="de-DE" sz="1100" b="1" dirty="0"/>
          </a:p>
          <a:p>
            <a:pPr eaLnBrk="1" hangingPunct="1"/>
            <a:r>
              <a:rPr lang="de-DE" altLang="de-DE" sz="1100" b="1" dirty="0"/>
              <a:t>Störende Innenwände erst später anlegen!</a:t>
            </a:r>
          </a:p>
          <a:p>
            <a:pPr eaLnBrk="1" hangingPunct="1"/>
            <a:endParaRPr lang="de-DE" altLang="de-DE" sz="1100" b="1" dirty="0"/>
          </a:p>
          <a:p>
            <a:pPr eaLnBrk="1" hangingPunct="1"/>
            <a:r>
              <a:rPr lang="de-DE" altLang="de-DE" sz="1100" b="1" dirty="0"/>
              <a:t>Nach Verlegung der Mittelpfetten werden Kehlbalkenelemente hochgezogen und an Mittelpfetten angeschlossen.</a:t>
            </a:r>
          </a:p>
        </p:txBody>
      </p:sp>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2648" y="1894693"/>
            <a:ext cx="243789" cy="300914"/>
          </a:xfrm>
          <a:prstGeom prst="rect">
            <a:avLst/>
          </a:prstGeom>
          <a:ln w="19050">
            <a:noFill/>
          </a:ln>
        </p:spPr>
      </p:pic>
    </p:spTree>
    <p:custDataLst>
      <p:tags r:id="rId1"/>
    </p:custDataLst>
    <p:extLst>
      <p:ext uri="{BB962C8B-B14F-4D97-AF65-F5344CB8AC3E}">
        <p14:creationId xmlns:p14="http://schemas.microsoft.com/office/powerpoint/2010/main" val="1944473526"/>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fade">
                                      <p:cBhvr>
                                        <p:cTn id="17" dur="10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xEl>
                                              <p:pRg st="3" end="3"/>
                                            </p:txEl>
                                          </p:spTgt>
                                        </p:tgtEl>
                                        <p:attrNameLst>
                                          <p:attrName>style.visibility</p:attrName>
                                        </p:attrNameLst>
                                      </p:cBhvr>
                                      <p:to>
                                        <p:strVal val="visible"/>
                                      </p:to>
                                    </p:set>
                                    <p:animEffect transition="in" filter="fade">
                                      <p:cBhvr>
                                        <p:cTn id="22" dur="1000"/>
                                        <p:tgtEl>
                                          <p:spTgt spid="2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xEl>
                                              <p:pRg st="5" end="5"/>
                                            </p:txEl>
                                          </p:spTgt>
                                        </p:tgtEl>
                                        <p:attrNameLst>
                                          <p:attrName>style.visibility</p:attrName>
                                        </p:attrNameLst>
                                      </p:cBhvr>
                                      <p:to>
                                        <p:strVal val="visible"/>
                                      </p:to>
                                    </p:set>
                                    <p:animEffect transition="in" filter="fade">
                                      <p:cBhvr>
                                        <p:cTn id="27" dur="1000"/>
                                        <p:tgtEl>
                                          <p:spTgt spid="2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xEl>
                                              <p:pRg st="7" end="7"/>
                                            </p:txEl>
                                          </p:spTgt>
                                        </p:tgtEl>
                                        <p:attrNameLst>
                                          <p:attrName>style.visibility</p:attrName>
                                        </p:attrNameLst>
                                      </p:cBhvr>
                                      <p:to>
                                        <p:strVal val="visible"/>
                                      </p:to>
                                    </p:set>
                                    <p:animEffect transition="in" filter="fade">
                                      <p:cBhvr>
                                        <p:cTn id="32" dur="1000"/>
                                        <p:tgtEl>
                                          <p:spTgt spid="21">
                                            <p:txEl>
                                              <p:pRg st="7" end="7"/>
                                            </p:txEl>
                                          </p:spTgt>
                                        </p:tgtEl>
                                      </p:cBhvr>
                                    </p:animEffect>
                                  </p:childTnLst>
                                </p:cTn>
                              </p:par>
                              <p:par>
                                <p:cTn id="33" presetID="1" presetClass="entr" presetSubtype="0" fill="hold" nodeType="withEffect">
                                  <p:stCondLst>
                                    <p:cond delay="0"/>
                                  </p:stCondLst>
                                  <p:childTnLst>
                                    <p:set>
                                      <p:cBhvr>
                                        <p:cTn id="34" dur="1" fill="hold">
                                          <p:stCondLst>
                                            <p:cond delay="999"/>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1">
                                            <p:txEl>
                                              <p:pRg st="9" end="9"/>
                                            </p:txEl>
                                          </p:spTgt>
                                        </p:tgtEl>
                                        <p:attrNameLst>
                                          <p:attrName>style.visibility</p:attrName>
                                        </p:attrNameLst>
                                      </p:cBhvr>
                                      <p:to>
                                        <p:strVal val="visible"/>
                                      </p:to>
                                    </p:set>
                                    <p:animEffect transition="in" filter="fade">
                                      <p:cBhvr>
                                        <p:cTn id="39" dur="1000"/>
                                        <p:tgtEl>
                                          <p:spTgt spid="21">
                                            <p:txEl>
                                              <p:pRg st="9" end="9"/>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1">
                                            <p:txEl>
                                              <p:pRg st="10" end="10"/>
                                            </p:txEl>
                                          </p:spTgt>
                                        </p:tgtEl>
                                        <p:attrNameLst>
                                          <p:attrName>style.visibility</p:attrName>
                                        </p:attrNameLst>
                                      </p:cBhvr>
                                      <p:to>
                                        <p:strVal val="visible"/>
                                      </p:to>
                                    </p:set>
                                    <p:animEffect transition="in" filter="fade">
                                      <p:cBhvr>
                                        <p:cTn id="44" dur="1000"/>
                                        <p:tgtEl>
                                          <p:spTgt spid="21">
                                            <p:txEl>
                                              <p:pRg st="10" end="1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
                                            <p:txEl>
                                              <p:pRg st="11" end="11"/>
                                            </p:txEl>
                                          </p:spTgt>
                                        </p:tgtEl>
                                        <p:attrNameLst>
                                          <p:attrName>style.visibility</p:attrName>
                                        </p:attrNameLst>
                                      </p:cBhvr>
                                      <p:to>
                                        <p:strVal val="visible"/>
                                      </p:to>
                                    </p:set>
                                    <p:animEffect transition="in" filter="fade">
                                      <p:cBhvr>
                                        <p:cTn id="49" dur="1000"/>
                                        <p:tgtEl>
                                          <p:spTgt spid="21">
                                            <p:txEl>
                                              <p:pRg st="11" end="1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1">
                                            <p:txEl>
                                              <p:pRg st="13" end="13"/>
                                            </p:txEl>
                                          </p:spTgt>
                                        </p:tgtEl>
                                        <p:attrNameLst>
                                          <p:attrName>style.visibility</p:attrName>
                                        </p:attrNameLst>
                                      </p:cBhvr>
                                      <p:to>
                                        <p:strVal val="visible"/>
                                      </p:to>
                                    </p:set>
                                    <p:animEffect transition="in" filter="fade">
                                      <p:cBhvr>
                                        <p:cTn id="54" dur="1000"/>
                                        <p:tgtEl>
                                          <p:spTgt spid="21">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1960" y="627534"/>
            <a:ext cx="4804265" cy="4158285"/>
          </a:xfrm>
          <a:prstGeom prst="rect">
            <a:avLst/>
          </a:prstGeom>
          <a:noFill/>
          <a:ln>
            <a:noFill/>
          </a:ln>
        </p:spPr>
      </p:pic>
      <p:sp>
        <p:nvSpPr>
          <p:cNvPr id="21" name="Textfeld 20"/>
          <p:cNvSpPr txBox="1"/>
          <p:nvPr/>
        </p:nvSpPr>
        <p:spPr>
          <a:xfrm>
            <a:off x="179513" y="627534"/>
            <a:ext cx="3960439" cy="3985706"/>
          </a:xfrm>
          <a:prstGeom prst="rect">
            <a:avLst/>
          </a:prstGeom>
          <a:solidFill>
            <a:schemeClr val="bg1"/>
          </a:solidFill>
        </p:spPr>
        <p:txBody>
          <a:bodyPr wrap="square" rtlCol="0">
            <a:spAutoFit/>
          </a:bodyPr>
          <a:lstStyle/>
          <a:p>
            <a:pPr eaLnBrk="1" hangingPunct="1"/>
            <a:r>
              <a:rPr lang="de-DE" altLang="de-DE" sz="1100" b="1" dirty="0"/>
              <a:t>Herkömmliches Richten der Sparren </a:t>
            </a:r>
            <a:br>
              <a:rPr lang="de-DE" altLang="de-DE" sz="1100" b="1" dirty="0"/>
            </a:br>
            <a:endParaRPr lang="de-DE" altLang="de-DE" sz="1100" b="1" dirty="0"/>
          </a:p>
          <a:p>
            <a:pPr eaLnBrk="1" hangingPunct="1"/>
            <a:r>
              <a:rPr lang="de-DE" altLang="de-DE" sz="1100" b="1" dirty="0"/>
              <a:t>Sparren werden mit Kran paketweise verteilt.</a:t>
            </a:r>
          </a:p>
          <a:p>
            <a:pPr eaLnBrk="1" hangingPunct="1"/>
            <a:endParaRPr lang="de-DE" altLang="de-DE" sz="1100" b="1" dirty="0"/>
          </a:p>
          <a:p>
            <a:pPr eaLnBrk="1" hangingPunct="1"/>
            <a:r>
              <a:rPr lang="de-DE" altLang="de-DE" sz="1100" b="1" dirty="0"/>
              <a:t>Mit Schwenktau wird Last sicher dirigiert.</a:t>
            </a:r>
          </a:p>
          <a:p>
            <a:pPr eaLnBrk="1" hangingPunct="1"/>
            <a:endParaRPr lang="de-DE" altLang="de-DE" sz="1100" b="1" dirty="0"/>
          </a:p>
          <a:p>
            <a:pPr eaLnBrk="1" hangingPunct="1"/>
            <a:r>
              <a:rPr lang="de-DE" altLang="de-DE" sz="1100" b="1" dirty="0"/>
              <a:t>Nach Absetzen werden Sparren von zwei Zimmerern verteilt und angenagelt oder geschraubt.</a:t>
            </a:r>
          </a:p>
          <a:p>
            <a:pPr eaLnBrk="1" hangingPunct="1"/>
            <a:endParaRPr lang="de-DE" altLang="de-DE" sz="1100" b="1" dirty="0"/>
          </a:p>
          <a:p>
            <a:pPr eaLnBrk="1" hangingPunct="1"/>
            <a:r>
              <a:rPr lang="de-DE" altLang="de-DE" sz="1100" b="1" dirty="0"/>
              <a:t>Problem?</a:t>
            </a:r>
          </a:p>
          <a:p>
            <a:pPr eaLnBrk="1" hangingPunct="1"/>
            <a:r>
              <a:rPr lang="de-DE" altLang="de-DE" sz="1100" b="1" dirty="0"/>
              <a:t>Absturzhöhe von fast 3 m!</a:t>
            </a:r>
          </a:p>
          <a:p>
            <a:pPr eaLnBrk="1" hangingPunct="1"/>
            <a:endParaRPr lang="de-DE" altLang="de-DE" sz="1100" b="1" dirty="0">
              <a:solidFill>
                <a:srgbClr val="FF0000"/>
              </a:solidFill>
            </a:endParaRPr>
          </a:p>
          <a:p>
            <a:pPr eaLnBrk="1" hangingPunct="1"/>
            <a:endParaRPr lang="de-DE" altLang="de-DE" sz="1100" b="1" dirty="0"/>
          </a:p>
          <a:p>
            <a:pPr eaLnBrk="1" hangingPunct="1"/>
            <a:r>
              <a:rPr lang="de-DE" altLang="de-DE" sz="1100" b="1" dirty="0"/>
              <a:t>Gut: Ein Zimmerer sorgt dafür, dass lose Sparren nicht durch Erschütterungen abrutschen.</a:t>
            </a:r>
          </a:p>
          <a:p>
            <a:pPr eaLnBrk="1" hangingPunct="1"/>
            <a:endParaRPr lang="de-DE" altLang="de-DE" sz="1100" b="1" dirty="0"/>
          </a:p>
          <a:p>
            <a:pPr eaLnBrk="1" hangingPunct="1"/>
            <a:r>
              <a:rPr lang="de-DE" altLang="de-DE" sz="1100" b="1" dirty="0"/>
              <a:t>Gut: Sicherung der Anlegeleiter gegen Abrutschen.</a:t>
            </a:r>
          </a:p>
          <a:p>
            <a:pPr eaLnBrk="1" hangingPunct="1"/>
            <a:endParaRPr lang="de-DE" altLang="de-DE" sz="1100" b="1" dirty="0"/>
          </a:p>
          <a:p>
            <a:pPr eaLnBrk="1" hangingPunct="1"/>
            <a:r>
              <a:rPr lang="de-DE" altLang="de-DE" sz="1100" b="1" dirty="0"/>
              <a:t>Gut: Anlegeleitern über 3 m Länge haben bereits eine Standverbreiterung oder wurden nachgerüstet.</a:t>
            </a:r>
          </a:p>
          <a:p>
            <a:pPr eaLnBrk="1" hangingPunct="1"/>
            <a:endParaRPr lang="de-DE" altLang="de-DE" sz="1100" b="1" dirty="0"/>
          </a:p>
          <a:p>
            <a:pPr eaLnBrk="1" hangingPunct="1"/>
            <a:r>
              <a:rPr lang="de-DE" altLang="de-DE" sz="1100" b="1" dirty="0"/>
              <a:t>Gebrauch der Stehleiter?</a:t>
            </a:r>
          </a:p>
          <a:p>
            <a:pPr eaLnBrk="1" hangingPunct="1"/>
            <a:r>
              <a:rPr lang="de-DE" altLang="de-DE" sz="1100" b="1" dirty="0"/>
              <a:t>Alternativen?</a:t>
            </a:r>
          </a:p>
        </p:txBody>
      </p:sp>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3723" y="3298701"/>
            <a:ext cx="242983" cy="299920"/>
          </a:xfrm>
          <a:prstGeom prst="rect">
            <a:avLst/>
          </a:prstGeom>
          <a:ln w="19050">
            <a:noFill/>
          </a:ln>
        </p:spPr>
      </p:pic>
      <p:pic>
        <p:nvPicPr>
          <p:cNvPr id="24" name="Grafik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2963605"/>
            <a:ext cx="242983" cy="299920"/>
          </a:xfrm>
          <a:prstGeom prst="rect">
            <a:avLst/>
          </a:prstGeom>
          <a:ln w="19050">
            <a:noFill/>
          </a:ln>
        </p:spPr>
      </p:pic>
      <p:pic>
        <p:nvPicPr>
          <p:cNvPr id="27" name="Grafik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0273" y="1554548"/>
            <a:ext cx="1852019" cy="1152128"/>
          </a:xfrm>
          <a:prstGeom prst="rect">
            <a:avLst/>
          </a:prstGeom>
          <a:noFill/>
          <a:ln w="28575">
            <a:noFill/>
          </a:ln>
        </p:spPr>
      </p:pic>
      <p:pic>
        <p:nvPicPr>
          <p:cNvPr id="28" name="Grafik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5215" y="1774001"/>
            <a:ext cx="242983" cy="299920"/>
          </a:xfrm>
          <a:prstGeom prst="rect">
            <a:avLst/>
          </a:prstGeom>
          <a:ln w="19050">
            <a:noFill/>
          </a:ln>
        </p:spPr>
      </p:pic>
      <p:pic>
        <p:nvPicPr>
          <p:cNvPr id="10" name="Grafik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64488" y="2452673"/>
            <a:ext cx="1178253" cy="1874460"/>
          </a:xfrm>
          <a:prstGeom prst="rect">
            <a:avLst/>
          </a:prstGeom>
          <a:ln w="19050">
            <a:noFill/>
          </a:ln>
        </p:spPr>
      </p:pic>
      <p:pic>
        <p:nvPicPr>
          <p:cNvPr id="11" name="Grafik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02362" y="3257486"/>
            <a:ext cx="242181" cy="299920"/>
          </a:xfrm>
          <a:prstGeom prst="rect">
            <a:avLst/>
          </a:prstGeom>
          <a:ln w="19050">
            <a:noFill/>
          </a:ln>
        </p:spPr>
      </p:pic>
      <p:pic>
        <p:nvPicPr>
          <p:cNvPr id="12" name="Grafik 11">
            <a:extLst>
              <a:ext uri="{FF2B5EF4-FFF2-40B4-BE49-F238E27FC236}">
                <a16:creationId xmlns:a16="http://schemas.microsoft.com/office/drawing/2014/main" id="{53329E7D-7223-4EF6-ACA0-05B9F3E6D39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7746" b="8913"/>
          <a:stretch/>
        </p:blipFill>
        <p:spPr>
          <a:xfrm>
            <a:off x="3095014" y="4149378"/>
            <a:ext cx="1044937" cy="638126"/>
          </a:xfrm>
          <a:prstGeom prst="rect">
            <a:avLst/>
          </a:prstGeom>
          <a:noFill/>
          <a:ln w="28575">
            <a:noFill/>
          </a:ln>
        </p:spPr>
      </p:pic>
      <p:pic>
        <p:nvPicPr>
          <p:cNvPr id="14" name="Grafik 13">
            <a:extLst>
              <a:ext uri="{FF2B5EF4-FFF2-40B4-BE49-F238E27FC236}">
                <a16:creationId xmlns:a16="http://schemas.microsoft.com/office/drawing/2014/main" id="{0317426F-219B-4CF2-BDD3-50F0116677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4167" y="4318481"/>
            <a:ext cx="242983" cy="299920"/>
          </a:xfrm>
          <a:prstGeom prst="rect">
            <a:avLst/>
          </a:prstGeom>
          <a:ln w="19050">
            <a:noFill/>
          </a:ln>
        </p:spPr>
      </p:pic>
      <p:pic>
        <p:nvPicPr>
          <p:cNvPr id="15" name="Grafik 14">
            <a:extLst>
              <a:ext uri="{FF2B5EF4-FFF2-40B4-BE49-F238E27FC236}">
                <a16:creationId xmlns:a16="http://schemas.microsoft.com/office/drawing/2014/main" id="{16256292-CC37-4FFA-827A-6CD477AE109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292080" y="3795886"/>
            <a:ext cx="415196" cy="415579"/>
          </a:xfrm>
          <a:prstGeom prst="rect">
            <a:avLst/>
          </a:prstGeom>
          <a:ln w="19050">
            <a:noFill/>
          </a:ln>
        </p:spPr>
      </p:pic>
    </p:spTree>
    <p:custDataLst>
      <p:tags r:id="rId1"/>
    </p:custDataLst>
    <p:extLst>
      <p:ext uri="{BB962C8B-B14F-4D97-AF65-F5344CB8AC3E}">
        <p14:creationId xmlns:p14="http://schemas.microsoft.com/office/powerpoint/2010/main" val="1791090883"/>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xEl>
                                              <p:pRg st="1" end="1"/>
                                            </p:txEl>
                                          </p:spTgt>
                                        </p:tgtEl>
                                        <p:attrNameLst>
                                          <p:attrName>style.visibility</p:attrName>
                                        </p:attrNameLst>
                                      </p:cBhvr>
                                      <p:to>
                                        <p:strVal val="visible"/>
                                      </p:to>
                                    </p:set>
                                    <p:animEffect transition="in" filter="fade">
                                      <p:cBhvr>
                                        <p:cTn id="18" dur="1000"/>
                                        <p:tgtEl>
                                          <p:spTgt spid="2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xEl>
                                              <p:pRg st="3" end="3"/>
                                            </p:txEl>
                                          </p:spTgt>
                                        </p:tgtEl>
                                        <p:attrNameLst>
                                          <p:attrName>style.visibility</p:attrName>
                                        </p:attrNameLst>
                                      </p:cBhvr>
                                      <p:to>
                                        <p:strVal val="visible"/>
                                      </p:to>
                                    </p:set>
                                    <p:animEffect transition="in" filter="fade">
                                      <p:cBhvr>
                                        <p:cTn id="23" dur="1000"/>
                                        <p:tgtEl>
                                          <p:spTgt spid="21">
                                            <p:txEl>
                                              <p:pRg st="3" end="3"/>
                                            </p:txEl>
                                          </p:spTgt>
                                        </p:tgtEl>
                                      </p:cBhvr>
                                    </p:animEffect>
                                  </p:childTnLst>
                                </p:cTn>
                              </p:par>
                              <p:par>
                                <p:cTn id="24" presetID="1" presetClass="entr" presetSubtype="0" fill="hold" nodeType="withEffect">
                                  <p:stCondLst>
                                    <p:cond delay="0"/>
                                  </p:stCondLst>
                                  <p:childTnLst>
                                    <p:set>
                                      <p:cBhvr>
                                        <p:cTn id="25" dur="1" fill="hold">
                                          <p:stCondLst>
                                            <p:cond delay="999"/>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21">
                                            <p:txEl>
                                              <p:pRg st="5" end="5"/>
                                            </p:txEl>
                                          </p:spTgt>
                                        </p:tgtEl>
                                        <p:attrNameLst>
                                          <p:attrName>style.visibility</p:attrName>
                                        </p:attrNameLst>
                                      </p:cBhvr>
                                      <p:to>
                                        <p:strVal val="visible"/>
                                      </p:to>
                                    </p:set>
                                    <p:animEffect transition="in" filter="fade">
                                      <p:cBhvr>
                                        <p:cTn id="33" dur="1000"/>
                                        <p:tgtEl>
                                          <p:spTgt spid="21">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1">
                                            <p:txEl>
                                              <p:pRg st="7" end="7"/>
                                            </p:txEl>
                                          </p:spTgt>
                                        </p:tgtEl>
                                        <p:attrNameLst>
                                          <p:attrName>style.visibility</p:attrName>
                                        </p:attrNameLst>
                                      </p:cBhvr>
                                      <p:to>
                                        <p:strVal val="visible"/>
                                      </p:to>
                                    </p:set>
                                    <p:animEffect transition="in" filter="fade">
                                      <p:cBhvr>
                                        <p:cTn id="38" dur="1000"/>
                                        <p:tgtEl>
                                          <p:spTgt spid="21">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
                                            <p:txEl>
                                              <p:pRg st="8" end="8"/>
                                            </p:txEl>
                                          </p:spTgt>
                                        </p:tgtEl>
                                        <p:attrNameLst>
                                          <p:attrName>style.visibility</p:attrName>
                                        </p:attrNameLst>
                                      </p:cBhvr>
                                      <p:to>
                                        <p:strVal val="visible"/>
                                      </p:to>
                                    </p:set>
                                    <p:animEffect transition="in" filter="fade">
                                      <p:cBhvr>
                                        <p:cTn id="43" dur="1000"/>
                                        <p:tgtEl>
                                          <p:spTgt spid="21">
                                            <p:txEl>
                                              <p:pRg st="8" end="8"/>
                                            </p:txEl>
                                          </p:spTgt>
                                        </p:tgtEl>
                                      </p:cBhvr>
                                    </p:animEffect>
                                  </p:childTnLst>
                                </p:cTn>
                              </p:par>
                              <p:par>
                                <p:cTn id="44" presetID="1" presetClass="entr" presetSubtype="0" fill="hold" nodeType="withEffect">
                                  <p:stCondLst>
                                    <p:cond delay="0"/>
                                  </p:stCondLst>
                                  <p:childTnLst>
                                    <p:set>
                                      <p:cBhvr>
                                        <p:cTn id="45" dur="1" fill="hold">
                                          <p:stCondLst>
                                            <p:cond delay="999"/>
                                          </p:stCondLst>
                                        </p:cTn>
                                        <p:tgtEl>
                                          <p:spTgt spid="10"/>
                                        </p:tgtEl>
                                        <p:attrNameLst>
                                          <p:attrName>style.visibility</p:attrName>
                                        </p:attrNameLst>
                                      </p:cBhvr>
                                      <p:to>
                                        <p:strVal val="visible"/>
                                      </p:to>
                                    </p:set>
                                  </p:childTnLst>
                                </p:cTn>
                              </p:par>
                            </p:childTnLst>
                          </p:cTn>
                        </p:par>
                        <p:par>
                          <p:cTn id="46" fill="hold">
                            <p:stCondLst>
                              <p:cond delay="1000"/>
                            </p:stCondLst>
                            <p:childTnLst>
                              <p:par>
                                <p:cTn id="47" presetID="1" presetClass="entr" presetSubtype="0" fill="hold" nodeType="afterEffect">
                                  <p:stCondLst>
                                    <p:cond delay="0"/>
                                  </p:stCondLst>
                                  <p:childTnLst>
                                    <p:set>
                                      <p:cBhvr>
                                        <p:cTn id="48" dur="1" fill="hold">
                                          <p:stCondLst>
                                            <p:cond delay="999"/>
                                          </p:stCondLst>
                                        </p:cTn>
                                        <p:tgtEl>
                                          <p:spTgt spid="1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1">
                                            <p:txEl>
                                              <p:pRg st="11" end="11"/>
                                            </p:txEl>
                                          </p:spTgt>
                                        </p:tgtEl>
                                        <p:attrNameLst>
                                          <p:attrName>style.visibility</p:attrName>
                                        </p:attrNameLst>
                                      </p:cBhvr>
                                      <p:to>
                                        <p:strVal val="visible"/>
                                      </p:to>
                                    </p:set>
                                    <p:animEffect transition="in" filter="fade">
                                      <p:cBhvr>
                                        <p:cTn id="53" dur="1000"/>
                                        <p:tgtEl>
                                          <p:spTgt spid="21">
                                            <p:txEl>
                                              <p:pRg st="11" end="11"/>
                                            </p:txEl>
                                          </p:spTgt>
                                        </p:tgtEl>
                                      </p:cBhvr>
                                    </p:animEffect>
                                  </p:childTnLst>
                                </p:cTn>
                              </p:par>
                              <p:par>
                                <p:cTn id="54" presetID="1" presetClass="entr" presetSubtype="0" fill="hold" nodeType="withEffect">
                                  <p:stCondLst>
                                    <p:cond delay="0"/>
                                  </p:stCondLst>
                                  <p:childTnLst>
                                    <p:set>
                                      <p:cBhvr>
                                        <p:cTn id="55" dur="1" fill="hold">
                                          <p:stCondLst>
                                            <p:cond delay="999"/>
                                          </p:stCondLst>
                                        </p:cTn>
                                        <p:tgtEl>
                                          <p:spTgt spid="2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24"/>
                                        </p:tgtEl>
                                      </p:cBhvr>
                                    </p:animEffect>
                                    <p:set>
                                      <p:cBhvr>
                                        <p:cTn id="60" dur="1" fill="hold">
                                          <p:stCondLst>
                                            <p:cond delay="499"/>
                                          </p:stCondLst>
                                        </p:cTn>
                                        <p:tgtEl>
                                          <p:spTgt spid="24"/>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21">
                                            <p:txEl>
                                              <p:pRg st="13" end="13"/>
                                            </p:txEl>
                                          </p:spTgt>
                                        </p:tgtEl>
                                        <p:attrNameLst>
                                          <p:attrName>style.visibility</p:attrName>
                                        </p:attrNameLst>
                                      </p:cBhvr>
                                      <p:to>
                                        <p:strVal val="visible"/>
                                      </p:to>
                                    </p:set>
                                    <p:animEffect transition="in" filter="fade">
                                      <p:cBhvr>
                                        <p:cTn id="63" dur="1000"/>
                                        <p:tgtEl>
                                          <p:spTgt spid="21">
                                            <p:txEl>
                                              <p:pRg st="13" end="13"/>
                                            </p:txEl>
                                          </p:spTgt>
                                        </p:tgtEl>
                                      </p:cBhvr>
                                    </p:animEffect>
                                  </p:childTnLst>
                                </p:cTn>
                              </p:par>
                              <p:par>
                                <p:cTn id="64" presetID="22" presetClass="entr" presetSubtype="4" fill="hold"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down)">
                                      <p:cBhvr>
                                        <p:cTn id="66" dur="500"/>
                                        <p:tgtEl>
                                          <p:spTgt spid="27"/>
                                        </p:tgtEl>
                                      </p:cBhvr>
                                    </p:animEffect>
                                  </p:childTnLst>
                                </p:cTn>
                              </p:par>
                              <p:par>
                                <p:cTn id="67" presetID="1" presetClass="entr" presetSubtype="0" fill="hold" nodeType="withEffect">
                                  <p:stCondLst>
                                    <p:cond delay="0"/>
                                  </p:stCondLst>
                                  <p:childTnLst>
                                    <p:set>
                                      <p:cBhvr>
                                        <p:cTn id="68" dur="1" fill="hold">
                                          <p:stCondLst>
                                            <p:cond delay="999"/>
                                          </p:stCondLst>
                                        </p:cTn>
                                        <p:tgtEl>
                                          <p:spTgt spid="2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1">
                                            <p:txEl>
                                              <p:pRg st="15" end="15"/>
                                            </p:txEl>
                                          </p:spTgt>
                                        </p:tgtEl>
                                        <p:attrNameLst>
                                          <p:attrName>style.visibility</p:attrName>
                                        </p:attrNameLst>
                                      </p:cBhvr>
                                      <p:to>
                                        <p:strVal val="visible"/>
                                      </p:to>
                                    </p:set>
                                    <p:animEffect transition="in" filter="fade">
                                      <p:cBhvr>
                                        <p:cTn id="73" dur="1000"/>
                                        <p:tgtEl>
                                          <p:spTgt spid="21">
                                            <p:txEl>
                                              <p:pRg st="15" end="15"/>
                                            </p:txEl>
                                          </p:spTgt>
                                        </p:tgtEl>
                                      </p:cBhvr>
                                    </p:animEffect>
                                  </p:childTnLst>
                                </p:cTn>
                              </p:par>
                              <p:par>
                                <p:cTn id="74" presetID="22" presetClass="entr" presetSubtype="4" fill="hold" nodeType="with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wipe(down)">
                                      <p:cBhvr>
                                        <p:cTn id="76" dur="500"/>
                                        <p:tgtEl>
                                          <p:spTgt spid="12"/>
                                        </p:tgtEl>
                                      </p:cBhvr>
                                    </p:animEffect>
                                  </p:childTnLst>
                                </p:cTn>
                              </p:par>
                              <p:par>
                                <p:cTn id="77" presetID="1" presetClass="entr" presetSubtype="0" fill="hold" nodeType="withEffect">
                                  <p:stCondLst>
                                    <p:cond delay="0"/>
                                  </p:stCondLst>
                                  <p:childTnLst>
                                    <p:set>
                                      <p:cBhvr>
                                        <p:cTn id="78" dur="1" fill="hold">
                                          <p:stCondLst>
                                            <p:cond delay="999"/>
                                          </p:stCondLst>
                                        </p:cTn>
                                        <p:tgtEl>
                                          <p:spTgt spid="1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1">
                                            <p:txEl>
                                              <p:pRg st="17" end="17"/>
                                            </p:txEl>
                                          </p:spTgt>
                                        </p:tgtEl>
                                        <p:attrNameLst>
                                          <p:attrName>style.visibility</p:attrName>
                                        </p:attrNameLst>
                                      </p:cBhvr>
                                      <p:to>
                                        <p:strVal val="visible"/>
                                      </p:to>
                                    </p:set>
                                    <p:animEffect transition="in" filter="fade">
                                      <p:cBhvr>
                                        <p:cTn id="83" dur="1000"/>
                                        <p:tgtEl>
                                          <p:spTgt spid="21">
                                            <p:txEl>
                                              <p:pRg st="17" end="17"/>
                                            </p:txEl>
                                          </p:spTgt>
                                        </p:tgtEl>
                                      </p:cBhvr>
                                    </p:animEffect>
                                  </p:childTnLst>
                                </p:cTn>
                              </p:par>
                              <p:par>
                                <p:cTn id="84" presetID="1" presetClass="entr" presetSubtype="0" fill="hold" nodeType="withEffect">
                                  <p:stCondLst>
                                    <p:cond delay="0"/>
                                  </p:stCondLst>
                                  <p:childTnLst>
                                    <p:set>
                                      <p:cBhvr>
                                        <p:cTn id="85" dur="1" fill="hold">
                                          <p:stCondLst>
                                            <p:cond delay="999"/>
                                          </p:stCondLst>
                                        </p:cTn>
                                        <p:tgtEl>
                                          <p:spTgt spid="15"/>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21">
                                            <p:txEl>
                                              <p:pRg st="18" end="18"/>
                                            </p:txEl>
                                          </p:spTgt>
                                        </p:tgtEl>
                                        <p:attrNameLst>
                                          <p:attrName>style.visibility</p:attrName>
                                        </p:attrNameLst>
                                      </p:cBhvr>
                                      <p:to>
                                        <p:strVal val="visible"/>
                                      </p:to>
                                    </p:set>
                                    <p:animEffect transition="in" filter="fade">
                                      <p:cBhvr>
                                        <p:cTn id="90" dur="1000"/>
                                        <p:tgtEl>
                                          <p:spTgt spid="21">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7755" y="627534"/>
            <a:ext cx="4258741" cy="4158285"/>
          </a:xfrm>
          <a:prstGeom prst="rect">
            <a:avLst/>
          </a:prstGeom>
          <a:noFill/>
          <a:ln>
            <a:noFill/>
          </a:ln>
        </p:spPr>
      </p:pic>
      <p:sp>
        <p:nvSpPr>
          <p:cNvPr id="21" name="Textfeld 20"/>
          <p:cNvSpPr txBox="1"/>
          <p:nvPr/>
        </p:nvSpPr>
        <p:spPr>
          <a:xfrm>
            <a:off x="179513" y="627534"/>
            <a:ext cx="4525491" cy="1277273"/>
          </a:xfrm>
          <a:prstGeom prst="rect">
            <a:avLst/>
          </a:prstGeom>
          <a:solidFill>
            <a:schemeClr val="bg1"/>
          </a:solidFill>
        </p:spPr>
        <p:txBody>
          <a:bodyPr wrap="square" rtlCol="0">
            <a:spAutoFit/>
          </a:bodyPr>
          <a:lstStyle/>
          <a:p>
            <a:pPr eaLnBrk="1" hangingPunct="1"/>
            <a:r>
              <a:rPr lang="de-DE" altLang="de-DE" sz="1100" b="1" dirty="0"/>
              <a:t>Herkömmliches Richten der Sparren </a:t>
            </a:r>
            <a:br>
              <a:rPr lang="de-DE" altLang="de-DE" sz="1100" b="1" dirty="0"/>
            </a:br>
            <a:endParaRPr lang="de-DE" altLang="de-DE" sz="1100" b="1" dirty="0"/>
          </a:p>
          <a:p>
            <a:pPr eaLnBrk="1" hangingPunct="1"/>
            <a:r>
              <a:rPr lang="de-DE" altLang="de-DE" sz="1100" b="1" dirty="0"/>
              <a:t>Guter Ansatz:</a:t>
            </a:r>
          </a:p>
          <a:p>
            <a:pPr eaLnBrk="1" hangingPunct="1"/>
            <a:r>
              <a:rPr lang="de-DE" altLang="de-DE" sz="1100" b="1" dirty="0"/>
              <a:t>Platzieren eines Fahrgerüsts unterhalb Arbeitsbereich.</a:t>
            </a:r>
          </a:p>
          <a:p>
            <a:pPr eaLnBrk="1" hangingPunct="1"/>
            <a:r>
              <a:rPr lang="de-DE" altLang="de-DE" sz="1100" b="1" dirty="0"/>
              <a:t>Absturzhöhe kann auf unter 2,00 m verringert werden.</a:t>
            </a:r>
          </a:p>
          <a:p>
            <a:pPr eaLnBrk="1" hangingPunct="1"/>
            <a:endParaRPr lang="de-DE" altLang="de-DE" sz="1100" b="1" dirty="0"/>
          </a:p>
          <a:p>
            <a:pPr eaLnBrk="1" hangingPunct="1"/>
            <a:r>
              <a:rPr lang="de-DE" altLang="de-DE" sz="1100" b="1" dirty="0"/>
              <a:t>Aber: Raumwechsel umständlich! Kleine Räume?</a:t>
            </a:r>
          </a:p>
        </p:txBody>
      </p:sp>
      <p:pic>
        <p:nvPicPr>
          <p:cNvPr id="22" name="Grafik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0272" y="2827477"/>
            <a:ext cx="242983" cy="299920"/>
          </a:xfrm>
          <a:prstGeom prst="rect">
            <a:avLst/>
          </a:prstGeom>
          <a:ln w="19050">
            <a:noFill/>
          </a:ln>
        </p:spPr>
      </p:pic>
    </p:spTree>
    <p:custDataLst>
      <p:tags r:id="rId1"/>
    </p:custDataLst>
    <p:extLst>
      <p:ext uri="{BB962C8B-B14F-4D97-AF65-F5344CB8AC3E}">
        <p14:creationId xmlns:p14="http://schemas.microsoft.com/office/powerpoint/2010/main" val="2652604448"/>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fade">
                                      <p:cBhvr>
                                        <p:cTn id="17" dur="1000"/>
                                        <p:tgtEl>
                                          <p:spTgt spid="2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xEl>
                                              <p:pRg st="2" end="2"/>
                                            </p:txEl>
                                          </p:spTgt>
                                        </p:tgtEl>
                                        <p:attrNameLst>
                                          <p:attrName>style.visibility</p:attrName>
                                        </p:attrNameLst>
                                      </p:cBhvr>
                                      <p:to>
                                        <p:strVal val="visible"/>
                                      </p:to>
                                    </p:set>
                                    <p:animEffect transition="in" filter="fade">
                                      <p:cBhvr>
                                        <p:cTn id="22" dur="1000"/>
                                        <p:tgtEl>
                                          <p:spTgt spid="2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xEl>
                                              <p:pRg st="3" end="3"/>
                                            </p:txEl>
                                          </p:spTgt>
                                        </p:tgtEl>
                                        <p:attrNameLst>
                                          <p:attrName>style.visibility</p:attrName>
                                        </p:attrNameLst>
                                      </p:cBhvr>
                                      <p:to>
                                        <p:strVal val="visible"/>
                                      </p:to>
                                    </p:set>
                                    <p:animEffect transition="in" filter="fade">
                                      <p:cBhvr>
                                        <p:cTn id="27" dur="1000"/>
                                        <p:tgtEl>
                                          <p:spTgt spid="21">
                                            <p:txEl>
                                              <p:pRg st="3" end="3"/>
                                            </p:txEl>
                                          </p:spTgt>
                                        </p:tgtEl>
                                      </p:cBhvr>
                                    </p:animEffect>
                                  </p:childTnLst>
                                </p:cTn>
                              </p:par>
                              <p:par>
                                <p:cTn id="28" presetID="1" presetClass="entr" presetSubtype="0" fill="hold" nodeType="withEffect">
                                  <p:stCondLst>
                                    <p:cond delay="0"/>
                                  </p:stCondLst>
                                  <p:childTnLst>
                                    <p:set>
                                      <p:cBhvr>
                                        <p:cTn id="29" dur="1" fill="hold">
                                          <p:stCondLst>
                                            <p:cond delay="999"/>
                                          </p:stCondLst>
                                        </p:cTn>
                                        <p:tgtEl>
                                          <p:spTgt spid="2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xEl>
                                              <p:pRg st="5" end="5"/>
                                            </p:txEl>
                                          </p:spTgt>
                                        </p:tgtEl>
                                        <p:attrNameLst>
                                          <p:attrName>style.visibility</p:attrName>
                                        </p:attrNameLst>
                                      </p:cBhvr>
                                      <p:to>
                                        <p:strVal val="visible"/>
                                      </p:to>
                                    </p:set>
                                    <p:animEffect transition="in" filter="fade">
                                      <p:cBhvr>
                                        <p:cTn id="34" dur="1000"/>
                                        <p:tgtEl>
                                          <p:spTgt spid="2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1960" y="627534"/>
            <a:ext cx="4804265" cy="3758273"/>
          </a:xfrm>
          <a:prstGeom prst="rect">
            <a:avLst/>
          </a:prstGeom>
          <a:noFill/>
          <a:ln>
            <a:noFill/>
          </a:ln>
        </p:spPr>
      </p:pic>
      <p:sp>
        <p:nvSpPr>
          <p:cNvPr id="21" name="Textfeld 20"/>
          <p:cNvSpPr txBox="1"/>
          <p:nvPr/>
        </p:nvSpPr>
        <p:spPr>
          <a:xfrm>
            <a:off x="179513" y="627534"/>
            <a:ext cx="3960439" cy="3647152"/>
          </a:xfrm>
          <a:prstGeom prst="rect">
            <a:avLst/>
          </a:prstGeom>
          <a:solidFill>
            <a:schemeClr val="bg1"/>
          </a:solidFill>
        </p:spPr>
        <p:txBody>
          <a:bodyPr wrap="square" rtlCol="0">
            <a:spAutoFit/>
          </a:bodyPr>
          <a:lstStyle/>
          <a:p>
            <a:pPr eaLnBrk="1" hangingPunct="1"/>
            <a:r>
              <a:rPr lang="de-DE" altLang="de-DE" sz="1100" b="1" dirty="0"/>
              <a:t>Herkömmliches Richten der Sparren </a:t>
            </a:r>
            <a:br>
              <a:rPr lang="de-DE" altLang="de-DE" sz="1100" b="1" dirty="0"/>
            </a:br>
            <a:endParaRPr lang="de-DE" altLang="de-DE" sz="1100" b="1" dirty="0"/>
          </a:p>
          <a:p>
            <a:pPr eaLnBrk="1" hangingPunct="1"/>
            <a:r>
              <a:rPr lang="de-DE" altLang="de-DE" sz="1100" b="1" dirty="0"/>
              <a:t>Wenn ein Fahrgerüst ungeeignet ist,</a:t>
            </a:r>
          </a:p>
          <a:p>
            <a:pPr eaLnBrk="1" hangingPunct="1"/>
            <a:r>
              <a:rPr lang="de-DE" altLang="de-DE" sz="1100" b="1" dirty="0"/>
              <a:t>könnte eine in Deutschland bisher völlig unbekannte</a:t>
            </a:r>
          </a:p>
          <a:p>
            <a:pPr eaLnBrk="1" hangingPunct="1"/>
            <a:r>
              <a:rPr lang="de-DE" altLang="de-DE" sz="1100" b="1" dirty="0"/>
              <a:t>Sicherungsart aus Großbritannien zum Einsatz kommen:</a:t>
            </a:r>
          </a:p>
          <a:p>
            <a:pPr eaLnBrk="1" hangingPunct="1"/>
            <a:endParaRPr lang="de-DE" altLang="de-DE" sz="1100" b="1" dirty="0"/>
          </a:p>
          <a:p>
            <a:pPr eaLnBrk="1" hangingPunct="1"/>
            <a:r>
              <a:rPr lang="de-DE" altLang="de-DE" sz="1100" b="1" dirty="0"/>
              <a:t>Soft Landing Bags</a:t>
            </a:r>
          </a:p>
          <a:p>
            <a:pPr eaLnBrk="1" hangingPunct="1"/>
            <a:endParaRPr lang="de-DE" altLang="de-DE" sz="1100" b="1" dirty="0"/>
          </a:p>
          <a:p>
            <a:r>
              <a:rPr lang="de-DE" sz="1100" b="1" dirty="0"/>
              <a:t>Aufblasbare Säcke 0,65 m x 1,10 m x 2,00 m (b x h x l)</a:t>
            </a:r>
          </a:p>
          <a:p>
            <a:r>
              <a:rPr lang="de-DE" sz="1100" b="1" dirty="0"/>
              <a:t>Klein zusammenlegbar. Leicht zu transportieren.</a:t>
            </a:r>
          </a:p>
          <a:p>
            <a:r>
              <a:rPr lang="de-DE" sz="1100" b="1" dirty="0"/>
              <a:t>Mit Clips variabel zu verbinden.</a:t>
            </a:r>
          </a:p>
          <a:p>
            <a:r>
              <a:rPr lang="de-DE" altLang="de-DE" sz="1100" b="1" dirty="0"/>
              <a:t>Auffangeinrichtung </a:t>
            </a:r>
            <a:r>
              <a:rPr lang="de-DE" sz="1100" b="1" dirty="0"/>
              <a:t>vergleichbar mit Auffangnetzen. </a:t>
            </a:r>
          </a:p>
          <a:p>
            <a:r>
              <a:rPr lang="de-DE" sz="1100" b="1" dirty="0"/>
              <a:t>Einsetzbar wo Freiraum unter Netzen nicht ausreicht,</a:t>
            </a:r>
          </a:p>
          <a:p>
            <a:r>
              <a:rPr lang="de-DE" sz="1100" b="1" dirty="0"/>
              <a:t>bzw. wo keine Anschlagpunkte vorhanden sind.</a:t>
            </a:r>
          </a:p>
          <a:p>
            <a:r>
              <a:rPr lang="de-DE" sz="1100" b="1" dirty="0"/>
              <a:t>Einsetzbar bis 4,10 m Absturzhöhe.</a:t>
            </a:r>
          </a:p>
          <a:p>
            <a:r>
              <a:rPr lang="de-DE" sz="1100" b="1" dirty="0"/>
              <a:t>Bei zweilagiger Nutzung bis 5,20 m Absturzhöhe.</a:t>
            </a:r>
          </a:p>
          <a:p>
            <a:r>
              <a:rPr lang="de-DE" sz="1100" b="1" dirty="0"/>
              <a:t>Kann vom „Bodenpersonal“ jeweils unter dem zu Sichernden platziert werden.</a:t>
            </a:r>
          </a:p>
          <a:p>
            <a:r>
              <a:rPr lang="de-DE" sz="1100" b="1" dirty="0"/>
              <a:t>Bisher nicht im Regelwerk der BG BAU erwähnt.</a:t>
            </a:r>
          </a:p>
          <a:p>
            <a:pPr eaLnBrk="1" hangingPunct="1"/>
            <a:endParaRPr lang="de-DE" altLang="de-DE" sz="1100" b="1" dirty="0"/>
          </a:p>
          <a:p>
            <a:pPr eaLnBrk="1" hangingPunct="1"/>
            <a:r>
              <a:rPr lang="de-DE" altLang="de-DE" sz="1100" b="1" dirty="0"/>
              <a:t>Nachteil: Belegte Fläche nicht mehr betretbar.</a:t>
            </a:r>
          </a:p>
        </p:txBody>
      </p:sp>
      <p:pic>
        <p:nvPicPr>
          <p:cNvPr id="7" name="Grafik 6">
            <a:extLst>
              <a:ext uri="{FF2B5EF4-FFF2-40B4-BE49-F238E27FC236}">
                <a16:creationId xmlns:a16="http://schemas.microsoft.com/office/drawing/2014/main" id="{6E6838DA-F559-4BEE-9628-230D1AACC5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2240" y="2211710"/>
            <a:ext cx="594507" cy="1146618"/>
          </a:xfrm>
          <a:prstGeom prst="rect">
            <a:avLst/>
          </a:prstGeom>
          <a:noFill/>
          <a:ln>
            <a:noFill/>
          </a:ln>
        </p:spPr>
      </p:pic>
      <p:pic>
        <p:nvPicPr>
          <p:cNvPr id="5" name="Grafik 4">
            <a:extLst>
              <a:ext uri="{FF2B5EF4-FFF2-40B4-BE49-F238E27FC236}">
                <a16:creationId xmlns:a16="http://schemas.microsoft.com/office/drawing/2014/main" id="{1F31F8CB-70B2-47E1-B264-521A774295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11960" y="627534"/>
            <a:ext cx="4804265" cy="3758273"/>
          </a:xfrm>
          <a:prstGeom prst="rect">
            <a:avLst/>
          </a:prstGeom>
          <a:noFill/>
          <a:ln>
            <a:noFill/>
          </a:ln>
        </p:spPr>
      </p:pic>
      <p:pic>
        <p:nvPicPr>
          <p:cNvPr id="8" name="Grafik 7">
            <a:extLst>
              <a:ext uri="{FF2B5EF4-FFF2-40B4-BE49-F238E27FC236}">
                <a16:creationId xmlns:a16="http://schemas.microsoft.com/office/drawing/2014/main" id="{9C64A276-4244-4BA1-8BFB-F24831DCBAA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08001" y="2287979"/>
            <a:ext cx="242983" cy="299920"/>
          </a:xfrm>
          <a:prstGeom prst="rect">
            <a:avLst/>
          </a:prstGeom>
          <a:ln w="19050">
            <a:noFill/>
          </a:ln>
        </p:spPr>
      </p:pic>
    </p:spTree>
    <p:custDataLst>
      <p:tags r:id="rId1"/>
    </p:custDataLst>
    <p:extLst>
      <p:ext uri="{BB962C8B-B14F-4D97-AF65-F5344CB8AC3E}">
        <p14:creationId xmlns:p14="http://schemas.microsoft.com/office/powerpoint/2010/main" val="931763593"/>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fade">
                                      <p:cBhvr>
                                        <p:cTn id="17" dur="1000"/>
                                        <p:tgtEl>
                                          <p:spTgt spid="21">
                                            <p:txEl>
                                              <p:pRg st="1" end="1"/>
                                            </p:txEl>
                                          </p:spTgt>
                                        </p:tgtEl>
                                      </p:cBhvr>
                                    </p:animEffect>
                                  </p:childTnLst>
                                </p:cTn>
                              </p:par>
                              <p:par>
                                <p:cTn id="18" presetID="1" presetClass="entr" presetSubtype="0" fill="hold" nodeType="withEffect">
                                  <p:stCondLst>
                                    <p:cond delay="100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1">
                                            <p:txEl>
                                              <p:pRg st="2" end="2"/>
                                            </p:txEl>
                                          </p:spTgt>
                                        </p:tgtEl>
                                        <p:attrNameLst>
                                          <p:attrName>style.visibility</p:attrName>
                                        </p:attrNameLst>
                                      </p:cBhvr>
                                      <p:to>
                                        <p:strVal val="visible"/>
                                      </p:to>
                                    </p:set>
                                    <p:animEffect transition="in" filter="fade">
                                      <p:cBhvr>
                                        <p:cTn id="24" dur="1000"/>
                                        <p:tgtEl>
                                          <p:spTgt spid="21">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xEl>
                                              <p:pRg st="3" end="3"/>
                                            </p:txEl>
                                          </p:spTgt>
                                        </p:tgtEl>
                                        <p:attrNameLst>
                                          <p:attrName>style.visibility</p:attrName>
                                        </p:attrNameLst>
                                      </p:cBhvr>
                                      <p:to>
                                        <p:strVal val="visible"/>
                                      </p:to>
                                    </p:set>
                                    <p:animEffect transition="in" filter="fade">
                                      <p:cBhvr>
                                        <p:cTn id="29" dur="1000"/>
                                        <p:tgtEl>
                                          <p:spTgt spid="21">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xEl>
                                              <p:pRg st="5" end="5"/>
                                            </p:txEl>
                                          </p:spTgt>
                                        </p:tgtEl>
                                        <p:attrNameLst>
                                          <p:attrName>style.visibility</p:attrName>
                                        </p:attrNameLst>
                                      </p:cBhvr>
                                      <p:to>
                                        <p:strVal val="visible"/>
                                      </p:to>
                                    </p:set>
                                    <p:animEffect transition="in" filter="fade">
                                      <p:cBhvr>
                                        <p:cTn id="34" dur="1000"/>
                                        <p:tgtEl>
                                          <p:spTgt spid="21">
                                            <p:txEl>
                                              <p:pRg st="5" end="5"/>
                                            </p:txEl>
                                          </p:spTgt>
                                        </p:tgtEl>
                                      </p:cBhvr>
                                    </p:animEffect>
                                  </p:childTnLst>
                                </p:cTn>
                              </p:par>
                              <p:par>
                                <p:cTn id="35" presetID="10" presetClass="entr" presetSubtype="0" fill="hold" nodeType="withEffect">
                                  <p:stCondLst>
                                    <p:cond delay="50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par>
                          <p:cTn id="38" fill="hold">
                            <p:stCondLst>
                              <p:cond delay="1000"/>
                            </p:stCondLst>
                            <p:childTnLst>
                              <p:par>
                                <p:cTn id="39" presetID="1" presetClass="entr" presetSubtype="0" fill="hold" nodeType="afterEffect">
                                  <p:stCondLst>
                                    <p:cond delay="0"/>
                                  </p:stCondLst>
                                  <p:childTnLst>
                                    <p:set>
                                      <p:cBhvr>
                                        <p:cTn id="40" dur="1" fill="hold">
                                          <p:stCondLst>
                                            <p:cond delay="999"/>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1">
                                            <p:txEl>
                                              <p:pRg st="7" end="7"/>
                                            </p:txEl>
                                          </p:spTgt>
                                        </p:tgtEl>
                                        <p:attrNameLst>
                                          <p:attrName>style.visibility</p:attrName>
                                        </p:attrNameLst>
                                      </p:cBhvr>
                                      <p:to>
                                        <p:strVal val="visible"/>
                                      </p:to>
                                    </p:set>
                                    <p:animEffect transition="in" filter="fade">
                                      <p:cBhvr>
                                        <p:cTn id="45" dur="1000"/>
                                        <p:tgtEl>
                                          <p:spTgt spid="21">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1">
                                            <p:txEl>
                                              <p:pRg st="8" end="8"/>
                                            </p:txEl>
                                          </p:spTgt>
                                        </p:tgtEl>
                                        <p:attrNameLst>
                                          <p:attrName>style.visibility</p:attrName>
                                        </p:attrNameLst>
                                      </p:cBhvr>
                                      <p:to>
                                        <p:strVal val="visible"/>
                                      </p:to>
                                    </p:set>
                                    <p:animEffect transition="in" filter="fade">
                                      <p:cBhvr>
                                        <p:cTn id="50" dur="1000"/>
                                        <p:tgtEl>
                                          <p:spTgt spid="21">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1">
                                            <p:txEl>
                                              <p:pRg st="9" end="9"/>
                                            </p:txEl>
                                          </p:spTgt>
                                        </p:tgtEl>
                                        <p:attrNameLst>
                                          <p:attrName>style.visibility</p:attrName>
                                        </p:attrNameLst>
                                      </p:cBhvr>
                                      <p:to>
                                        <p:strVal val="visible"/>
                                      </p:to>
                                    </p:set>
                                    <p:animEffect transition="in" filter="fade">
                                      <p:cBhvr>
                                        <p:cTn id="55" dur="1000"/>
                                        <p:tgtEl>
                                          <p:spTgt spid="21">
                                            <p:txEl>
                                              <p:pRg st="9" end="9"/>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1">
                                            <p:txEl>
                                              <p:pRg st="10" end="10"/>
                                            </p:txEl>
                                          </p:spTgt>
                                        </p:tgtEl>
                                        <p:attrNameLst>
                                          <p:attrName>style.visibility</p:attrName>
                                        </p:attrNameLst>
                                      </p:cBhvr>
                                      <p:to>
                                        <p:strVal val="visible"/>
                                      </p:to>
                                    </p:set>
                                    <p:animEffect transition="in" filter="fade">
                                      <p:cBhvr>
                                        <p:cTn id="60" dur="1000"/>
                                        <p:tgtEl>
                                          <p:spTgt spid="21">
                                            <p:txEl>
                                              <p:pRg st="10" end="1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1">
                                            <p:txEl>
                                              <p:pRg st="11" end="11"/>
                                            </p:txEl>
                                          </p:spTgt>
                                        </p:tgtEl>
                                        <p:attrNameLst>
                                          <p:attrName>style.visibility</p:attrName>
                                        </p:attrNameLst>
                                      </p:cBhvr>
                                      <p:to>
                                        <p:strVal val="visible"/>
                                      </p:to>
                                    </p:set>
                                    <p:animEffect transition="in" filter="fade">
                                      <p:cBhvr>
                                        <p:cTn id="65" dur="1000"/>
                                        <p:tgtEl>
                                          <p:spTgt spid="21">
                                            <p:txEl>
                                              <p:pRg st="11" end="1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1">
                                            <p:txEl>
                                              <p:pRg st="12" end="12"/>
                                            </p:txEl>
                                          </p:spTgt>
                                        </p:tgtEl>
                                        <p:attrNameLst>
                                          <p:attrName>style.visibility</p:attrName>
                                        </p:attrNameLst>
                                      </p:cBhvr>
                                      <p:to>
                                        <p:strVal val="visible"/>
                                      </p:to>
                                    </p:set>
                                    <p:animEffect transition="in" filter="fade">
                                      <p:cBhvr>
                                        <p:cTn id="70" dur="1000"/>
                                        <p:tgtEl>
                                          <p:spTgt spid="21">
                                            <p:txEl>
                                              <p:pRg st="12" end="12"/>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1">
                                            <p:txEl>
                                              <p:pRg st="13" end="13"/>
                                            </p:txEl>
                                          </p:spTgt>
                                        </p:tgtEl>
                                        <p:attrNameLst>
                                          <p:attrName>style.visibility</p:attrName>
                                        </p:attrNameLst>
                                      </p:cBhvr>
                                      <p:to>
                                        <p:strVal val="visible"/>
                                      </p:to>
                                    </p:set>
                                    <p:animEffect transition="in" filter="fade">
                                      <p:cBhvr>
                                        <p:cTn id="75" dur="1000"/>
                                        <p:tgtEl>
                                          <p:spTgt spid="21">
                                            <p:txEl>
                                              <p:pRg st="13" end="13"/>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1">
                                            <p:txEl>
                                              <p:pRg st="14" end="14"/>
                                            </p:txEl>
                                          </p:spTgt>
                                        </p:tgtEl>
                                        <p:attrNameLst>
                                          <p:attrName>style.visibility</p:attrName>
                                        </p:attrNameLst>
                                      </p:cBhvr>
                                      <p:to>
                                        <p:strVal val="visible"/>
                                      </p:to>
                                    </p:set>
                                    <p:animEffect transition="in" filter="fade">
                                      <p:cBhvr>
                                        <p:cTn id="80" dur="1000"/>
                                        <p:tgtEl>
                                          <p:spTgt spid="21">
                                            <p:txEl>
                                              <p:pRg st="14" end="14"/>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1">
                                            <p:txEl>
                                              <p:pRg st="15" end="15"/>
                                            </p:txEl>
                                          </p:spTgt>
                                        </p:tgtEl>
                                        <p:attrNameLst>
                                          <p:attrName>style.visibility</p:attrName>
                                        </p:attrNameLst>
                                      </p:cBhvr>
                                      <p:to>
                                        <p:strVal val="visible"/>
                                      </p:to>
                                    </p:set>
                                    <p:animEffect transition="in" filter="fade">
                                      <p:cBhvr>
                                        <p:cTn id="85" dur="1000"/>
                                        <p:tgtEl>
                                          <p:spTgt spid="21">
                                            <p:txEl>
                                              <p:pRg st="15" end="15"/>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21">
                                            <p:txEl>
                                              <p:pRg st="16" end="16"/>
                                            </p:txEl>
                                          </p:spTgt>
                                        </p:tgtEl>
                                        <p:attrNameLst>
                                          <p:attrName>style.visibility</p:attrName>
                                        </p:attrNameLst>
                                      </p:cBhvr>
                                      <p:to>
                                        <p:strVal val="visible"/>
                                      </p:to>
                                    </p:set>
                                    <p:animEffect transition="in" filter="fade">
                                      <p:cBhvr>
                                        <p:cTn id="90" dur="1000"/>
                                        <p:tgtEl>
                                          <p:spTgt spid="21">
                                            <p:txEl>
                                              <p:pRg st="16" end="16"/>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1">
                                            <p:txEl>
                                              <p:pRg st="18" end="18"/>
                                            </p:txEl>
                                          </p:spTgt>
                                        </p:tgtEl>
                                        <p:attrNameLst>
                                          <p:attrName>style.visibility</p:attrName>
                                        </p:attrNameLst>
                                      </p:cBhvr>
                                      <p:to>
                                        <p:strVal val="visible"/>
                                      </p:to>
                                    </p:set>
                                    <p:animEffect transition="in" filter="fade">
                                      <p:cBhvr>
                                        <p:cTn id="95" dur="1000"/>
                                        <p:tgtEl>
                                          <p:spTgt spid="21">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0661" y="627534"/>
            <a:ext cx="4786863" cy="4158285"/>
          </a:xfrm>
          <a:prstGeom prst="rect">
            <a:avLst/>
          </a:prstGeom>
          <a:noFill/>
          <a:ln>
            <a:noFill/>
          </a:ln>
        </p:spPr>
      </p:pic>
      <p:sp>
        <p:nvSpPr>
          <p:cNvPr id="21" name="Textfeld 20"/>
          <p:cNvSpPr txBox="1"/>
          <p:nvPr/>
        </p:nvSpPr>
        <p:spPr>
          <a:xfrm>
            <a:off x="179513" y="627534"/>
            <a:ext cx="3960439" cy="2292935"/>
          </a:xfrm>
          <a:prstGeom prst="rect">
            <a:avLst/>
          </a:prstGeom>
          <a:solidFill>
            <a:schemeClr val="bg1"/>
          </a:solidFill>
        </p:spPr>
        <p:txBody>
          <a:bodyPr wrap="square" rtlCol="0">
            <a:spAutoFit/>
          </a:bodyPr>
          <a:lstStyle/>
          <a:p>
            <a:pPr eaLnBrk="1" hangingPunct="1"/>
            <a:r>
              <a:rPr lang="de-DE" altLang="de-DE" sz="1100" b="1" dirty="0"/>
              <a:t>Herkömmliches Richten der Sparren </a:t>
            </a:r>
            <a:br>
              <a:rPr lang="de-DE" altLang="de-DE" sz="1100" b="1" dirty="0"/>
            </a:br>
            <a:endParaRPr lang="de-DE" altLang="de-DE" sz="1100" b="1" dirty="0"/>
          </a:p>
          <a:p>
            <a:pPr eaLnBrk="1" hangingPunct="1"/>
            <a:r>
              <a:rPr lang="de-DE" altLang="de-DE" sz="1100" b="1" dirty="0"/>
              <a:t>Einsatz von </a:t>
            </a:r>
            <a:r>
              <a:rPr lang="de-DE" altLang="de-DE" sz="1100" b="1" dirty="0" err="1"/>
              <a:t>PSAgA</a:t>
            </a:r>
            <a:r>
              <a:rPr lang="de-DE" altLang="de-DE" sz="1100" b="1" dirty="0"/>
              <a:t> auf der Kehlbalkenlage</a:t>
            </a:r>
          </a:p>
          <a:p>
            <a:pPr eaLnBrk="1" hangingPunct="1"/>
            <a:endParaRPr lang="de-DE" altLang="de-DE" sz="1100" b="1" dirty="0"/>
          </a:p>
          <a:p>
            <a:pPr eaLnBrk="1" hangingPunct="1"/>
            <a:r>
              <a:rPr lang="de-DE" altLang="de-DE" sz="1100" b="1" dirty="0"/>
              <a:t>Schienensystem kann schon im Betrieb oder am Boden auf die Elemente geschraubt werden.</a:t>
            </a:r>
          </a:p>
          <a:p>
            <a:pPr eaLnBrk="1" hangingPunct="1"/>
            <a:endParaRPr lang="de-DE" altLang="de-DE" sz="1100" b="1" dirty="0"/>
          </a:p>
          <a:p>
            <a:pPr eaLnBrk="1" hangingPunct="1"/>
            <a:r>
              <a:rPr lang="de-DE" altLang="de-DE" sz="1100" b="1" dirty="0"/>
              <a:t>Vorteile: </a:t>
            </a:r>
            <a:br>
              <a:rPr lang="de-DE" altLang="de-DE" sz="1100" b="1" dirty="0"/>
            </a:br>
            <a:r>
              <a:rPr lang="de-DE" altLang="de-DE" sz="1100" b="1" dirty="0"/>
              <a:t>Große Bewegungsfreiheit durch Verwendung von HSG</a:t>
            </a:r>
          </a:p>
          <a:p>
            <a:pPr eaLnBrk="1" hangingPunct="1"/>
            <a:endParaRPr lang="de-DE" altLang="de-DE" sz="1100" b="1" dirty="0"/>
          </a:p>
          <a:p>
            <a:pPr eaLnBrk="1" hangingPunct="1"/>
            <a:r>
              <a:rPr lang="de-DE" altLang="de-DE" sz="1100" b="1" dirty="0"/>
              <a:t>Bei Einsatz von Bremsklemmen am Stoß</a:t>
            </a:r>
          </a:p>
          <a:p>
            <a:pPr eaLnBrk="1" hangingPunct="1"/>
            <a:r>
              <a:rPr lang="de-DE" altLang="de-DE" sz="1100" b="1" dirty="0"/>
              <a:t>kann das System auch schon bei Teilverlegung der Elemente genutzt werden.</a:t>
            </a:r>
          </a:p>
        </p:txBody>
      </p:sp>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2360" y="2859782"/>
            <a:ext cx="242983" cy="299920"/>
          </a:xfrm>
          <a:prstGeom prst="rect">
            <a:avLst/>
          </a:prstGeom>
          <a:ln w="19050">
            <a:noFill/>
          </a:ln>
        </p:spPr>
      </p:pic>
      <p:pic>
        <p:nvPicPr>
          <p:cNvPr id="27" name="Grafik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17090" y="640739"/>
            <a:ext cx="2056595" cy="1806162"/>
          </a:xfrm>
          <a:prstGeom prst="rect">
            <a:avLst/>
          </a:prstGeom>
          <a:noFill/>
          <a:ln w="28575">
            <a:noFill/>
          </a:ln>
        </p:spPr>
      </p:pic>
      <p:pic>
        <p:nvPicPr>
          <p:cNvPr id="28" name="Grafik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4092" y="1059582"/>
            <a:ext cx="242983" cy="299920"/>
          </a:xfrm>
          <a:prstGeom prst="rect">
            <a:avLst/>
          </a:prstGeom>
          <a:ln w="19050">
            <a:noFill/>
          </a:ln>
        </p:spPr>
      </p:pic>
    </p:spTree>
    <p:custDataLst>
      <p:tags r:id="rId1"/>
    </p:custDataLst>
    <p:extLst>
      <p:ext uri="{BB962C8B-B14F-4D97-AF65-F5344CB8AC3E}">
        <p14:creationId xmlns:p14="http://schemas.microsoft.com/office/powerpoint/2010/main" val="2030519837"/>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fade">
                                      <p:cBhvr>
                                        <p:cTn id="17" dur="1000"/>
                                        <p:tgtEl>
                                          <p:spTgt spid="2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xEl>
                                              <p:pRg st="3" end="3"/>
                                            </p:txEl>
                                          </p:spTgt>
                                        </p:tgtEl>
                                        <p:attrNameLst>
                                          <p:attrName>style.visibility</p:attrName>
                                        </p:attrNameLst>
                                      </p:cBhvr>
                                      <p:to>
                                        <p:strVal val="visible"/>
                                      </p:to>
                                    </p:set>
                                    <p:animEffect transition="in" filter="fade">
                                      <p:cBhvr>
                                        <p:cTn id="22" dur="1000"/>
                                        <p:tgtEl>
                                          <p:spTgt spid="21">
                                            <p:txEl>
                                              <p:pRg st="3" end="3"/>
                                            </p:txEl>
                                          </p:spTgt>
                                        </p:tgtEl>
                                      </p:cBhvr>
                                    </p:animEffect>
                                  </p:childTnLst>
                                </p:cTn>
                              </p:par>
                              <p:par>
                                <p:cTn id="23" presetID="1" presetClass="entr" presetSubtype="0" fill="hold" nodeType="withEffect">
                                  <p:stCondLst>
                                    <p:cond delay="0"/>
                                  </p:stCondLst>
                                  <p:childTnLst>
                                    <p:set>
                                      <p:cBhvr>
                                        <p:cTn id="24" dur="1" fill="hold">
                                          <p:stCondLst>
                                            <p:cond delay="999"/>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childTnLst>
                          </p:cTn>
                        </p:par>
                        <p:par>
                          <p:cTn id="30" fill="hold">
                            <p:stCondLst>
                              <p:cond delay="500"/>
                            </p:stCondLst>
                            <p:childTnLst>
                              <p:par>
                                <p:cTn id="31" presetID="22" presetClass="entr" presetSubtype="4" fill="hold"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down)">
                                      <p:cBhvr>
                                        <p:cTn id="33" dur="500"/>
                                        <p:tgtEl>
                                          <p:spTgt spid="27"/>
                                        </p:tgtEl>
                                      </p:cBhvr>
                                    </p:animEffect>
                                  </p:childTnLst>
                                </p:cTn>
                              </p:par>
                            </p:childTnLst>
                          </p:cTn>
                        </p:par>
                        <p:par>
                          <p:cTn id="34" fill="hold">
                            <p:stCondLst>
                              <p:cond delay="1000"/>
                            </p:stCondLst>
                            <p:childTnLst>
                              <p:par>
                                <p:cTn id="35" presetID="1" presetClass="entr" presetSubtype="0" fill="hold" nodeType="afterEffect">
                                  <p:stCondLst>
                                    <p:cond delay="0"/>
                                  </p:stCondLst>
                                  <p:childTnLst>
                                    <p:set>
                                      <p:cBhvr>
                                        <p:cTn id="36" dur="1" fill="hold">
                                          <p:stCondLst>
                                            <p:cond delay="999"/>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1">
                                            <p:txEl>
                                              <p:pRg st="5" end="5"/>
                                            </p:txEl>
                                          </p:spTgt>
                                        </p:tgtEl>
                                        <p:attrNameLst>
                                          <p:attrName>style.visibility</p:attrName>
                                        </p:attrNameLst>
                                      </p:cBhvr>
                                      <p:to>
                                        <p:strVal val="visible"/>
                                      </p:to>
                                    </p:set>
                                    <p:animEffect transition="in" filter="fade">
                                      <p:cBhvr>
                                        <p:cTn id="41" dur="1000"/>
                                        <p:tgtEl>
                                          <p:spTgt spid="21">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1">
                                            <p:txEl>
                                              <p:pRg st="7" end="7"/>
                                            </p:txEl>
                                          </p:spTgt>
                                        </p:tgtEl>
                                        <p:attrNameLst>
                                          <p:attrName>style.visibility</p:attrName>
                                        </p:attrNameLst>
                                      </p:cBhvr>
                                      <p:to>
                                        <p:strVal val="visible"/>
                                      </p:to>
                                    </p:set>
                                    <p:animEffect transition="in" filter="fade">
                                      <p:cBhvr>
                                        <p:cTn id="46" dur="1000"/>
                                        <p:tgtEl>
                                          <p:spTgt spid="21">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1">
                                            <p:txEl>
                                              <p:pRg st="8" end="8"/>
                                            </p:txEl>
                                          </p:spTgt>
                                        </p:tgtEl>
                                        <p:attrNameLst>
                                          <p:attrName>style.visibility</p:attrName>
                                        </p:attrNameLst>
                                      </p:cBhvr>
                                      <p:to>
                                        <p:strVal val="visible"/>
                                      </p:to>
                                    </p:set>
                                    <p:animEffect transition="in" filter="fade">
                                      <p:cBhvr>
                                        <p:cTn id="51" dur="1000"/>
                                        <p:tgtEl>
                                          <p:spTgt spid="2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p:cNvPicPr>
            <a:picLocks noChangeAspect="1"/>
          </p:cNvPicPr>
          <p:nvPr/>
        </p:nvPicPr>
        <p:blipFill rotWithShape="1">
          <a:blip r:embed="rId3" cstate="print">
            <a:extLst>
              <a:ext uri="{28A0092B-C50C-407E-A947-70E740481C1C}">
                <a14:useLocalDpi xmlns:a14="http://schemas.microsoft.com/office/drawing/2010/main" val="0"/>
              </a:ext>
            </a:extLst>
          </a:blip>
          <a:srcRect l="13489"/>
          <a:stretch/>
        </p:blipFill>
        <p:spPr>
          <a:xfrm>
            <a:off x="3923928" y="627534"/>
            <a:ext cx="5092298" cy="4049147"/>
          </a:xfrm>
          <a:prstGeom prst="rect">
            <a:avLst/>
          </a:prstGeom>
          <a:noFill/>
          <a:ln>
            <a:noFill/>
          </a:ln>
        </p:spPr>
      </p:pic>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sp>
        <p:nvSpPr>
          <p:cNvPr id="21" name="Textfeld 20"/>
          <p:cNvSpPr txBox="1"/>
          <p:nvPr/>
        </p:nvSpPr>
        <p:spPr>
          <a:xfrm>
            <a:off x="179513" y="627534"/>
            <a:ext cx="3672407" cy="1107996"/>
          </a:xfrm>
          <a:prstGeom prst="rect">
            <a:avLst/>
          </a:prstGeom>
          <a:solidFill>
            <a:schemeClr val="bg1"/>
          </a:solidFill>
        </p:spPr>
        <p:txBody>
          <a:bodyPr wrap="square" rtlCol="0">
            <a:spAutoFit/>
          </a:bodyPr>
          <a:lstStyle/>
          <a:p>
            <a:pPr eaLnBrk="1" hangingPunct="1"/>
            <a:r>
              <a:rPr lang="de-DE" altLang="de-DE" sz="1100" b="1" dirty="0"/>
              <a:t>Herkömmliches Richten der Sparren </a:t>
            </a:r>
            <a:br>
              <a:rPr lang="de-DE" altLang="de-DE" sz="1100" b="1" dirty="0"/>
            </a:br>
            <a:endParaRPr lang="de-DE" altLang="de-DE" sz="1100" b="1" dirty="0"/>
          </a:p>
          <a:p>
            <a:pPr eaLnBrk="1" hangingPunct="1"/>
            <a:r>
              <a:rPr lang="de-DE" altLang="de-DE" sz="1100" b="1" dirty="0"/>
              <a:t>Einsatz von </a:t>
            </a:r>
            <a:r>
              <a:rPr lang="de-DE" altLang="de-DE" sz="1100" b="1" dirty="0" err="1"/>
              <a:t>PSAgA</a:t>
            </a:r>
            <a:r>
              <a:rPr lang="de-DE" altLang="de-DE" sz="1100" b="1" dirty="0"/>
              <a:t> auf der Kehlbalkenlage</a:t>
            </a:r>
          </a:p>
          <a:p>
            <a:pPr eaLnBrk="1" hangingPunct="1"/>
            <a:endParaRPr lang="de-DE" altLang="de-DE" sz="1100" b="1" dirty="0"/>
          </a:p>
          <a:p>
            <a:pPr eaLnBrk="1" hangingPunct="1"/>
            <a:r>
              <a:rPr lang="de-DE" altLang="de-DE" sz="1100" b="1" dirty="0"/>
              <a:t>Nach Befestigung der Elemente können sich mehrere Mitarbeiter daran sichern. </a:t>
            </a:r>
          </a:p>
        </p:txBody>
      </p:sp>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4961" y="2297075"/>
            <a:ext cx="242983" cy="299920"/>
          </a:xfrm>
          <a:prstGeom prst="rect">
            <a:avLst/>
          </a:prstGeom>
          <a:ln w="19050">
            <a:noFill/>
          </a:ln>
        </p:spPr>
      </p:pic>
    </p:spTree>
    <p:custDataLst>
      <p:tags r:id="rId1"/>
    </p:custDataLst>
    <p:extLst>
      <p:ext uri="{BB962C8B-B14F-4D97-AF65-F5344CB8AC3E}">
        <p14:creationId xmlns:p14="http://schemas.microsoft.com/office/powerpoint/2010/main" val="1986527890"/>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1">
                                            <p:bg/>
                                          </p:spTgt>
                                        </p:tgtEl>
                                        <p:attrNameLst>
                                          <p:attrName>style.visibility</p:attrName>
                                        </p:attrNameLst>
                                      </p:cBhvr>
                                      <p:to>
                                        <p:strVal val="visible"/>
                                      </p:to>
                                    </p:set>
                                    <p:animEffect transition="in" filter="fade">
                                      <p:cBhvr>
                                        <p:cTn id="9" dur="1000"/>
                                        <p:tgtEl>
                                          <p:spTgt spid="21">
                                            <p:bg/>
                                          </p:spTgt>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1000"/>
                                        <p:tgtEl>
                                          <p:spTgt spid="21">
                                            <p:txEl>
                                              <p:pRg st="0" end="0"/>
                                            </p:txEl>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1">
                                            <p:txEl>
                                              <p:pRg st="1" end="1"/>
                                            </p:txEl>
                                          </p:spTgt>
                                        </p:tgtEl>
                                        <p:attrNameLst>
                                          <p:attrName>style.visibility</p:attrName>
                                        </p:attrNameLst>
                                      </p:cBhvr>
                                      <p:to>
                                        <p:strVal val="visible"/>
                                      </p:to>
                                    </p:set>
                                    <p:animEffect transition="in" filter="fade">
                                      <p:cBhvr>
                                        <p:cTn id="16" dur="1000"/>
                                        <p:tgtEl>
                                          <p:spTgt spid="2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xEl>
                                              <p:pRg st="3" end="3"/>
                                            </p:txEl>
                                          </p:spTgt>
                                        </p:tgtEl>
                                        <p:attrNameLst>
                                          <p:attrName>style.visibility</p:attrName>
                                        </p:attrNameLst>
                                      </p:cBhvr>
                                      <p:to>
                                        <p:strVal val="visible"/>
                                      </p:to>
                                    </p:set>
                                    <p:animEffect transition="in" filter="fade">
                                      <p:cBhvr>
                                        <p:cTn id="21" dur="1000"/>
                                        <p:tgtEl>
                                          <p:spTgt spid="21">
                                            <p:txEl>
                                              <p:pRg st="3" end="3"/>
                                            </p:txEl>
                                          </p:spTgt>
                                        </p:tgtEl>
                                      </p:cBhvr>
                                    </p:animEffect>
                                  </p:childTnLst>
                                </p:cTn>
                              </p:par>
                              <p:par>
                                <p:cTn id="22" presetID="1" presetClass="entr" presetSubtype="0" fill="hold" nodeType="withEffect">
                                  <p:stCondLst>
                                    <p:cond delay="0"/>
                                  </p:stCondLst>
                                  <p:childTnLst>
                                    <p:set>
                                      <p:cBhvr>
                                        <p:cTn id="23" dur="1" fill="hold">
                                          <p:stCondLst>
                                            <p:cond delay="9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48311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auf Baustellen</a:t>
            </a:r>
          </a:p>
        </p:txBody>
      </p:sp>
      <p:pic>
        <p:nvPicPr>
          <p:cNvPr id="13" name="Grafik 12">
            <a:hlinkClick r:id="" action="ppaction://hlinkshowjump?jump=next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064" y="1851767"/>
            <a:ext cx="2866396" cy="2743550"/>
          </a:xfrm>
          <a:prstGeom prst="rect">
            <a:avLst/>
          </a:prstGeom>
          <a:noFill/>
          <a:ln>
            <a:noFill/>
          </a:ln>
        </p:spPr>
      </p:pic>
      <p:sp>
        <p:nvSpPr>
          <p:cNvPr id="21" name="Textfeld 20"/>
          <p:cNvSpPr txBox="1"/>
          <p:nvPr/>
        </p:nvSpPr>
        <p:spPr>
          <a:xfrm>
            <a:off x="179513" y="627534"/>
            <a:ext cx="8856983" cy="261610"/>
          </a:xfrm>
          <a:prstGeom prst="rect">
            <a:avLst/>
          </a:prstGeom>
          <a:solidFill>
            <a:schemeClr val="bg1"/>
          </a:solidFill>
        </p:spPr>
        <p:txBody>
          <a:bodyPr wrap="square" rtlCol="0">
            <a:spAutoFit/>
          </a:bodyPr>
          <a:lstStyle/>
          <a:p>
            <a:r>
              <a:rPr lang="de-DE" sz="1100" b="1" dirty="0"/>
              <a:t>Vorstellung von drei typischen Tätigkeiten mit Absturzgefährdung.</a:t>
            </a:r>
          </a:p>
        </p:txBody>
      </p:sp>
      <p:pic>
        <p:nvPicPr>
          <p:cNvPr id="10" name="Grafik 9">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4806" y="1851767"/>
            <a:ext cx="2866396" cy="2743550"/>
          </a:xfrm>
          <a:prstGeom prst="rect">
            <a:avLst/>
          </a:prstGeom>
          <a:noFill/>
          <a:ln>
            <a:noFill/>
          </a:ln>
        </p:spPr>
      </p:pic>
      <p:pic>
        <p:nvPicPr>
          <p:cNvPr id="11" name="Grafik 1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69727" y="1851670"/>
            <a:ext cx="2866396" cy="2743745"/>
          </a:xfrm>
          <a:prstGeom prst="rect">
            <a:avLst/>
          </a:prstGeom>
          <a:noFill/>
          <a:ln>
            <a:noFill/>
          </a:ln>
        </p:spPr>
      </p:pic>
      <p:sp>
        <p:nvSpPr>
          <p:cNvPr id="7" name="Textfeld 6">
            <a:hlinkClick r:id="" action="ppaction://hlinkshowjump?jump=nextslide"/>
          </p:cNvPr>
          <p:cNvSpPr txBox="1"/>
          <p:nvPr/>
        </p:nvSpPr>
        <p:spPr>
          <a:xfrm>
            <a:off x="193064" y="1491630"/>
            <a:ext cx="2866396" cy="261610"/>
          </a:xfrm>
          <a:prstGeom prst="rect">
            <a:avLst/>
          </a:prstGeom>
          <a:solidFill>
            <a:schemeClr val="bg1"/>
          </a:solidFill>
        </p:spPr>
        <p:txBody>
          <a:bodyPr wrap="square" rtlCol="0">
            <a:spAutoFit/>
          </a:bodyPr>
          <a:lstStyle/>
          <a:p>
            <a:pPr algn="ctr"/>
            <a:r>
              <a:rPr lang="de-DE" sz="1100" b="1" dirty="0"/>
              <a:t>Montage der Kehlbalken</a:t>
            </a:r>
          </a:p>
        </p:txBody>
      </p:sp>
      <p:sp>
        <p:nvSpPr>
          <p:cNvPr id="8" name="Textfeld 7"/>
          <p:cNvSpPr txBox="1"/>
          <p:nvPr/>
        </p:nvSpPr>
        <p:spPr>
          <a:xfrm>
            <a:off x="3174806" y="1491630"/>
            <a:ext cx="2866396" cy="261610"/>
          </a:xfrm>
          <a:prstGeom prst="rect">
            <a:avLst/>
          </a:prstGeom>
          <a:solidFill>
            <a:schemeClr val="bg1"/>
          </a:solidFill>
        </p:spPr>
        <p:txBody>
          <a:bodyPr wrap="square" rtlCol="0">
            <a:spAutoFit/>
          </a:bodyPr>
          <a:lstStyle/>
          <a:p>
            <a:pPr algn="ctr"/>
            <a:r>
              <a:rPr lang="de-DE" sz="1100" b="1" dirty="0"/>
              <a:t>Montage der Sparren</a:t>
            </a:r>
          </a:p>
        </p:txBody>
      </p:sp>
      <p:sp>
        <p:nvSpPr>
          <p:cNvPr id="9" name="Textfeld 8">
            <a:hlinkClick r:id="rId7" action="ppaction://hlinksldjump"/>
          </p:cNvPr>
          <p:cNvSpPr txBox="1"/>
          <p:nvPr/>
        </p:nvSpPr>
        <p:spPr>
          <a:xfrm>
            <a:off x="6169727" y="1491630"/>
            <a:ext cx="2866396" cy="261610"/>
          </a:xfrm>
          <a:prstGeom prst="rect">
            <a:avLst/>
          </a:prstGeom>
          <a:solidFill>
            <a:schemeClr val="bg1"/>
          </a:solidFill>
        </p:spPr>
        <p:txBody>
          <a:bodyPr wrap="square" rtlCol="0">
            <a:spAutoFit/>
          </a:bodyPr>
          <a:lstStyle/>
          <a:p>
            <a:pPr algn="ctr"/>
            <a:r>
              <a:rPr lang="de-DE" sz="1100" b="1" dirty="0"/>
              <a:t>Anschlagen von Holzrahmenwänden</a:t>
            </a:r>
          </a:p>
        </p:txBody>
      </p:sp>
    </p:spTree>
    <p:custDataLst>
      <p:tags r:id="rId1"/>
    </p:custDataLst>
    <p:extLst>
      <p:ext uri="{BB962C8B-B14F-4D97-AF65-F5344CB8AC3E}">
        <p14:creationId xmlns:p14="http://schemas.microsoft.com/office/powerpoint/2010/main" val="114545611"/>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bg/>
                                          </p:spTgt>
                                        </p:tgtEl>
                                        <p:attrNameLst>
                                          <p:attrName>style.visibility</p:attrName>
                                        </p:attrNameLst>
                                      </p:cBhvr>
                                      <p:to>
                                        <p:strVal val="visible"/>
                                      </p:to>
                                    </p:set>
                                    <p:animEffect transition="in" filter="fade">
                                      <p:cBhvr>
                                        <p:cTn id="7" dur="1000"/>
                                        <p:tgtEl>
                                          <p:spTgt spid="21">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xEl>
                                              <p:pRg st="0" end="0"/>
                                            </p:txEl>
                                          </p:spTgt>
                                        </p:tgtEl>
                                        <p:attrNameLst>
                                          <p:attrName>style.visibility</p:attrName>
                                        </p:attrNameLst>
                                      </p:cBhvr>
                                      <p:to>
                                        <p:strVal val="visible"/>
                                      </p:to>
                                    </p:set>
                                    <p:animEffect transition="in" filter="fade">
                                      <p:cBhvr>
                                        <p:cTn id="10" dur="1000"/>
                                        <p:tgtEl>
                                          <p:spTgt spid="2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bg/>
                                          </p:spTgt>
                                        </p:tgtEl>
                                        <p:attrNameLst>
                                          <p:attrName>style.visibility</p:attrName>
                                        </p:attrNameLst>
                                      </p:cBhvr>
                                      <p:to>
                                        <p:strVal val="visible"/>
                                      </p:to>
                                    </p:set>
                                    <p:animEffect transition="in" filter="fade">
                                      <p:cBhvr>
                                        <p:cTn id="15" dur="1000"/>
                                        <p:tgtEl>
                                          <p:spTgt spid="7">
                                            <p:bg/>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1000"/>
                                        <p:tgtEl>
                                          <p:spTgt spid="7">
                                            <p:txEl>
                                              <p:pRg st="0" end="0"/>
                                            </p:txEl>
                                          </p:spTgt>
                                        </p:tgtEl>
                                      </p:cBhvr>
                                    </p:animEffect>
                                  </p:childTnLst>
                                </p:cTn>
                              </p:par>
                              <p:par>
                                <p:cTn id="19" presetID="10" presetClass="entr" presetSubtype="0" fill="hold" nodeType="withEffect">
                                  <p:stCondLst>
                                    <p:cond delay="5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bg/>
                                          </p:spTgt>
                                        </p:tgtEl>
                                        <p:attrNameLst>
                                          <p:attrName>style.visibility</p:attrName>
                                        </p:attrNameLst>
                                      </p:cBhvr>
                                      <p:to>
                                        <p:strVal val="visible"/>
                                      </p:to>
                                    </p:set>
                                    <p:animEffect transition="in" filter="fade">
                                      <p:cBhvr>
                                        <p:cTn id="26" dur="1000"/>
                                        <p:tgtEl>
                                          <p:spTgt spid="8">
                                            <p:bg/>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1000"/>
                                        <p:tgtEl>
                                          <p:spTgt spid="8">
                                            <p:txEl>
                                              <p:pRg st="0" end="0"/>
                                            </p:txEl>
                                          </p:spTgt>
                                        </p:tgtEl>
                                      </p:cBhvr>
                                    </p:animEffect>
                                  </p:childTnLst>
                                </p:cTn>
                              </p:par>
                              <p:par>
                                <p:cTn id="30" presetID="10" presetClass="entr" presetSubtype="0" fill="hold" nodeType="withEffect">
                                  <p:stCondLst>
                                    <p:cond delay="50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bg/>
                                          </p:spTgt>
                                        </p:tgtEl>
                                        <p:attrNameLst>
                                          <p:attrName>style.visibility</p:attrName>
                                        </p:attrNameLst>
                                      </p:cBhvr>
                                      <p:to>
                                        <p:strVal val="visible"/>
                                      </p:to>
                                    </p:set>
                                    <p:animEffect transition="in" filter="fade">
                                      <p:cBhvr>
                                        <p:cTn id="37" dur="1000"/>
                                        <p:tgtEl>
                                          <p:spTgt spid="9">
                                            <p:bg/>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fade">
                                      <p:cBhvr>
                                        <p:cTn id="40" dur="1000"/>
                                        <p:tgtEl>
                                          <p:spTgt spid="9">
                                            <p:txEl>
                                              <p:pRg st="0" end="0"/>
                                            </p:txEl>
                                          </p:spTgt>
                                        </p:tgtEl>
                                      </p:cBhvr>
                                    </p:animEffect>
                                  </p:childTnLst>
                                </p:cTn>
                              </p:par>
                              <p:par>
                                <p:cTn id="41" presetID="10" presetClass="entr" presetSubtype="0" fill="hold" nodeType="withEffect">
                                  <p:stCondLst>
                                    <p:cond delay="50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nimBg="1"/>
      <p:bldP spid="7" grpId="0" uiExpand="1" build="p" animBg="1"/>
      <p:bldP spid="8" grpId="0" uiExpand="1" build="p" animBg="1"/>
      <p:bldP spid="9" grpId="0" uiExpand="1"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6027" y="637906"/>
            <a:ext cx="5092298" cy="2756549"/>
          </a:xfrm>
          <a:prstGeom prst="rect">
            <a:avLst/>
          </a:prstGeom>
          <a:noFill/>
          <a:ln>
            <a:noFill/>
          </a:ln>
        </p:spPr>
      </p:pic>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sp>
        <p:nvSpPr>
          <p:cNvPr id="21" name="Textfeld 20"/>
          <p:cNvSpPr txBox="1"/>
          <p:nvPr/>
        </p:nvSpPr>
        <p:spPr>
          <a:xfrm>
            <a:off x="179513" y="627534"/>
            <a:ext cx="3672407" cy="1954381"/>
          </a:xfrm>
          <a:prstGeom prst="rect">
            <a:avLst/>
          </a:prstGeom>
          <a:solidFill>
            <a:schemeClr val="bg1"/>
          </a:solidFill>
        </p:spPr>
        <p:txBody>
          <a:bodyPr wrap="square" rtlCol="0">
            <a:spAutoFit/>
          </a:bodyPr>
          <a:lstStyle/>
          <a:p>
            <a:pPr eaLnBrk="1" hangingPunct="1"/>
            <a:r>
              <a:rPr lang="de-DE" altLang="de-DE" sz="1100" b="1" dirty="0"/>
              <a:t>Herkömmliches Richten der Sparren </a:t>
            </a:r>
            <a:br>
              <a:rPr lang="de-DE" altLang="de-DE" sz="1100" b="1" dirty="0"/>
            </a:br>
            <a:endParaRPr lang="de-DE" altLang="de-DE" sz="1100" b="1" dirty="0"/>
          </a:p>
          <a:p>
            <a:pPr eaLnBrk="1" hangingPunct="1"/>
            <a:r>
              <a:rPr lang="de-DE" altLang="de-DE" sz="1100" b="1" dirty="0"/>
              <a:t>Einsatz von </a:t>
            </a:r>
            <a:r>
              <a:rPr lang="de-DE" altLang="de-DE" sz="1100" b="1" dirty="0" err="1"/>
              <a:t>PSAgA</a:t>
            </a:r>
            <a:r>
              <a:rPr lang="de-DE" altLang="de-DE" sz="1100" b="1" dirty="0"/>
              <a:t> auf der Kehlbalkenlage</a:t>
            </a:r>
          </a:p>
          <a:p>
            <a:pPr eaLnBrk="1" hangingPunct="1"/>
            <a:endParaRPr lang="de-DE" altLang="de-DE" sz="1100" b="1" dirty="0"/>
          </a:p>
          <a:p>
            <a:pPr eaLnBrk="1" hangingPunct="1"/>
            <a:r>
              <a:rPr lang="de-DE" altLang="de-DE" sz="1100" b="1" dirty="0"/>
              <a:t>Durch große Bewegungsfreiheit ist die Gefahr</a:t>
            </a:r>
            <a:br>
              <a:rPr lang="de-DE" altLang="de-DE" sz="1100" b="1" dirty="0"/>
            </a:br>
            <a:r>
              <a:rPr lang="de-DE" altLang="de-DE" sz="1100" b="1" dirty="0"/>
              <a:t>von Pendelstürzen minimiert.</a:t>
            </a:r>
          </a:p>
          <a:p>
            <a:pPr eaLnBrk="1" hangingPunct="1"/>
            <a:endParaRPr lang="de-DE" altLang="de-DE" sz="1100" b="1" dirty="0"/>
          </a:p>
          <a:p>
            <a:pPr eaLnBrk="1" hangingPunct="1"/>
            <a:r>
              <a:rPr lang="de-DE" altLang="de-DE" sz="1100" b="1" dirty="0"/>
              <a:t>Durch den Aufrollmechanismus im HSG </a:t>
            </a:r>
          </a:p>
          <a:p>
            <a:pPr eaLnBrk="1" hangingPunct="1"/>
            <a:r>
              <a:rPr lang="de-DE" altLang="de-DE" sz="1100" b="1" dirty="0"/>
              <a:t>und den Gleiter auf der Schiene </a:t>
            </a:r>
          </a:p>
          <a:p>
            <a:pPr eaLnBrk="1" hangingPunct="1"/>
            <a:r>
              <a:rPr lang="de-DE" altLang="de-DE" sz="1100" b="1" dirty="0"/>
              <a:t>stellt sich fast immer die kürzeste Entfernung </a:t>
            </a:r>
          </a:p>
          <a:p>
            <a:pPr eaLnBrk="1" hangingPunct="1"/>
            <a:r>
              <a:rPr lang="de-DE" altLang="de-DE" sz="1100" b="1" dirty="0"/>
              <a:t>zwischen Gesichertem und Anschlagpunkt ein.</a:t>
            </a:r>
          </a:p>
        </p:txBody>
      </p:sp>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7060" y="1661149"/>
            <a:ext cx="242983" cy="299920"/>
          </a:xfrm>
          <a:prstGeom prst="rect">
            <a:avLst/>
          </a:prstGeom>
          <a:ln w="19050">
            <a:noFill/>
          </a:ln>
        </p:spPr>
      </p:pic>
      <p:pic>
        <p:nvPicPr>
          <p:cNvPr id="7" name="Grafik 6">
            <a:extLst>
              <a:ext uri="{FF2B5EF4-FFF2-40B4-BE49-F238E27FC236}">
                <a16:creationId xmlns:a16="http://schemas.microsoft.com/office/drawing/2014/main" id="{ABC412D9-CF88-435F-B901-30DD218C6F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3968" y="999720"/>
            <a:ext cx="4401459" cy="1199762"/>
          </a:xfrm>
          <a:prstGeom prst="rect">
            <a:avLst/>
          </a:prstGeom>
          <a:ln w="19050">
            <a:noFill/>
          </a:ln>
        </p:spPr>
      </p:pic>
    </p:spTree>
    <p:custDataLst>
      <p:tags r:id="rId1"/>
    </p:custDataLst>
    <p:extLst>
      <p:ext uri="{BB962C8B-B14F-4D97-AF65-F5344CB8AC3E}">
        <p14:creationId xmlns:p14="http://schemas.microsoft.com/office/powerpoint/2010/main" val="333119086"/>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1">
                                            <p:bg/>
                                          </p:spTgt>
                                        </p:tgtEl>
                                        <p:attrNameLst>
                                          <p:attrName>style.visibility</p:attrName>
                                        </p:attrNameLst>
                                      </p:cBhvr>
                                      <p:to>
                                        <p:strVal val="visible"/>
                                      </p:to>
                                    </p:set>
                                    <p:animEffect transition="in" filter="fade">
                                      <p:cBhvr>
                                        <p:cTn id="9" dur="1000"/>
                                        <p:tgtEl>
                                          <p:spTgt spid="21">
                                            <p:bg/>
                                          </p:spTgt>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1000"/>
                                        <p:tgtEl>
                                          <p:spTgt spid="21">
                                            <p:txEl>
                                              <p:pRg st="0" end="0"/>
                                            </p:txEl>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1">
                                            <p:txEl>
                                              <p:pRg st="1" end="1"/>
                                            </p:txEl>
                                          </p:spTgt>
                                        </p:tgtEl>
                                        <p:attrNameLst>
                                          <p:attrName>style.visibility</p:attrName>
                                        </p:attrNameLst>
                                      </p:cBhvr>
                                      <p:to>
                                        <p:strVal val="visible"/>
                                      </p:to>
                                    </p:set>
                                    <p:animEffect transition="in" filter="fade">
                                      <p:cBhvr>
                                        <p:cTn id="16" dur="1000"/>
                                        <p:tgtEl>
                                          <p:spTgt spid="2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xEl>
                                              <p:pRg st="3" end="3"/>
                                            </p:txEl>
                                          </p:spTgt>
                                        </p:tgtEl>
                                        <p:attrNameLst>
                                          <p:attrName>style.visibility</p:attrName>
                                        </p:attrNameLst>
                                      </p:cBhvr>
                                      <p:to>
                                        <p:strVal val="visible"/>
                                      </p:to>
                                    </p:set>
                                    <p:animEffect transition="in" filter="fade">
                                      <p:cBhvr>
                                        <p:cTn id="21" dur="1000"/>
                                        <p:tgtEl>
                                          <p:spTgt spid="21">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1">
                                            <p:txEl>
                                              <p:pRg st="5" end="5"/>
                                            </p:txEl>
                                          </p:spTgt>
                                        </p:tgtEl>
                                        <p:attrNameLst>
                                          <p:attrName>style.visibility</p:attrName>
                                        </p:attrNameLst>
                                      </p:cBhvr>
                                      <p:to>
                                        <p:strVal val="visible"/>
                                      </p:to>
                                    </p:set>
                                    <p:animEffect transition="in" filter="fade">
                                      <p:cBhvr>
                                        <p:cTn id="26" dur="1000"/>
                                        <p:tgtEl>
                                          <p:spTgt spid="21">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xEl>
                                              <p:pRg st="6" end="6"/>
                                            </p:txEl>
                                          </p:spTgt>
                                        </p:tgtEl>
                                        <p:attrNameLst>
                                          <p:attrName>style.visibility</p:attrName>
                                        </p:attrNameLst>
                                      </p:cBhvr>
                                      <p:to>
                                        <p:strVal val="visible"/>
                                      </p:to>
                                    </p:set>
                                    <p:animEffect transition="in" filter="fade">
                                      <p:cBhvr>
                                        <p:cTn id="31" dur="1000"/>
                                        <p:tgtEl>
                                          <p:spTgt spid="21">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xEl>
                                              <p:pRg st="7" end="7"/>
                                            </p:txEl>
                                          </p:spTgt>
                                        </p:tgtEl>
                                        <p:attrNameLst>
                                          <p:attrName>style.visibility</p:attrName>
                                        </p:attrNameLst>
                                      </p:cBhvr>
                                      <p:to>
                                        <p:strVal val="visible"/>
                                      </p:to>
                                    </p:set>
                                    <p:animEffect transition="in" filter="fade">
                                      <p:cBhvr>
                                        <p:cTn id="36" dur="1000"/>
                                        <p:tgtEl>
                                          <p:spTgt spid="21">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1">
                                            <p:txEl>
                                              <p:pRg st="8" end="8"/>
                                            </p:txEl>
                                          </p:spTgt>
                                        </p:tgtEl>
                                        <p:attrNameLst>
                                          <p:attrName>style.visibility</p:attrName>
                                        </p:attrNameLst>
                                      </p:cBhvr>
                                      <p:to>
                                        <p:strVal val="visible"/>
                                      </p:to>
                                    </p:set>
                                    <p:animEffect transition="in" filter="fade">
                                      <p:cBhvr>
                                        <p:cTn id="41" dur="1000"/>
                                        <p:tgtEl>
                                          <p:spTgt spid="21">
                                            <p:txEl>
                                              <p:pRg st="8" end="8"/>
                                            </p:txEl>
                                          </p:spTgt>
                                        </p:tgtEl>
                                      </p:cBhvr>
                                    </p:animEffect>
                                  </p:childTnLst>
                                </p:cTn>
                              </p:par>
                              <p:par>
                                <p:cTn id="42" presetID="1" presetClass="entr" presetSubtype="0" fill="hold" nodeType="withEffect">
                                  <p:stCondLst>
                                    <p:cond delay="0"/>
                                  </p:stCondLst>
                                  <p:childTnLst>
                                    <p:set>
                                      <p:cBhvr>
                                        <p:cTn id="43" dur="1" fill="hold">
                                          <p:stCondLst>
                                            <p:cond delay="999"/>
                                          </p:stCondLst>
                                        </p:cTn>
                                        <p:tgtEl>
                                          <p:spTgt spid="7"/>
                                        </p:tgtEl>
                                        <p:attrNameLst>
                                          <p:attrName>style.visibility</p:attrName>
                                        </p:attrNameLst>
                                      </p:cBhvr>
                                      <p:to>
                                        <p:strVal val="visible"/>
                                      </p:to>
                                    </p:set>
                                  </p:childTnLst>
                                </p:cTn>
                              </p:par>
                            </p:childTnLst>
                          </p:cTn>
                        </p:par>
                        <p:par>
                          <p:cTn id="44" fill="hold">
                            <p:stCondLst>
                              <p:cond delay="1000"/>
                            </p:stCondLst>
                            <p:childTnLst>
                              <p:par>
                                <p:cTn id="45" presetID="1" presetClass="entr" presetSubtype="0" fill="hold" nodeType="afterEffect">
                                  <p:stCondLst>
                                    <p:cond delay="0"/>
                                  </p:stCondLst>
                                  <p:childTnLst>
                                    <p:set>
                                      <p:cBhvr>
                                        <p:cTn id="46" dur="1" fill="hold">
                                          <p:stCondLst>
                                            <p:cond delay="9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929" y="637016"/>
            <a:ext cx="5135104" cy="3389906"/>
          </a:xfrm>
          <a:prstGeom prst="rect">
            <a:avLst/>
          </a:prstGeom>
          <a:noFill/>
          <a:ln>
            <a:noFill/>
          </a:ln>
        </p:spPr>
      </p:pic>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sp>
        <p:nvSpPr>
          <p:cNvPr id="21" name="Textfeld 20"/>
          <p:cNvSpPr txBox="1"/>
          <p:nvPr/>
        </p:nvSpPr>
        <p:spPr>
          <a:xfrm>
            <a:off x="179513" y="627534"/>
            <a:ext cx="3672407" cy="2462213"/>
          </a:xfrm>
          <a:prstGeom prst="rect">
            <a:avLst/>
          </a:prstGeom>
          <a:solidFill>
            <a:schemeClr val="bg1"/>
          </a:solidFill>
        </p:spPr>
        <p:txBody>
          <a:bodyPr wrap="square" rtlCol="0">
            <a:spAutoFit/>
          </a:bodyPr>
          <a:lstStyle/>
          <a:p>
            <a:pPr eaLnBrk="1" hangingPunct="1"/>
            <a:r>
              <a:rPr lang="de-DE" altLang="de-DE" sz="1100" b="1" dirty="0"/>
              <a:t>Herkömmliches Richten der Sparren </a:t>
            </a:r>
            <a:br>
              <a:rPr lang="de-DE" altLang="de-DE" sz="1100" b="1" dirty="0"/>
            </a:br>
            <a:endParaRPr lang="de-DE" altLang="de-DE" sz="1100" b="1" dirty="0"/>
          </a:p>
          <a:p>
            <a:r>
              <a:rPr lang="de-DE" altLang="de-DE" sz="1100" b="1" dirty="0"/>
              <a:t>Ohne Unterweisung </a:t>
            </a:r>
          </a:p>
          <a:p>
            <a:r>
              <a:rPr lang="de-DE" altLang="de-DE" sz="1100" b="1" dirty="0"/>
              <a:t>könnte es zu gefährlichem Verhalten kommen!</a:t>
            </a:r>
          </a:p>
          <a:p>
            <a:endParaRPr lang="de-DE" altLang="de-DE" sz="1100" b="1" dirty="0"/>
          </a:p>
          <a:p>
            <a:r>
              <a:rPr lang="de-DE" altLang="de-DE" sz="1100" b="1" dirty="0"/>
              <a:t>Durch Übersteigen von Bauteilen</a:t>
            </a:r>
          </a:p>
          <a:p>
            <a:r>
              <a:rPr lang="de-DE" altLang="de-DE" sz="1100" b="1" dirty="0"/>
              <a:t>kann HSG sich nicht auf kürzeste Distanz einstellen!</a:t>
            </a:r>
          </a:p>
          <a:p>
            <a:endParaRPr lang="de-DE" altLang="de-DE" sz="1100" b="1" dirty="0"/>
          </a:p>
          <a:p>
            <a:r>
              <a:rPr lang="de-DE" altLang="de-DE" sz="1100" b="1" dirty="0"/>
              <a:t>Die Gefahren solchen Verhaltens </a:t>
            </a:r>
          </a:p>
          <a:p>
            <a:r>
              <a:rPr lang="de-DE" altLang="de-DE" sz="1100" b="1" dirty="0"/>
              <a:t>sollten in Unterweisung angesprochen werden.</a:t>
            </a:r>
          </a:p>
          <a:p>
            <a:endParaRPr lang="de-DE" altLang="de-DE" sz="1100" b="1" dirty="0"/>
          </a:p>
          <a:p>
            <a:r>
              <a:rPr lang="de-DE" altLang="de-DE" sz="1100" b="1" dirty="0"/>
              <a:t>Um zu einer anderen Position zu gelangen,</a:t>
            </a:r>
          </a:p>
          <a:p>
            <a:r>
              <a:rPr lang="de-DE" altLang="de-DE" sz="1100" b="1" dirty="0"/>
              <a:t>muss der Gesicherte zur Schiene zurück und</a:t>
            </a:r>
          </a:p>
          <a:p>
            <a:r>
              <a:rPr lang="de-DE" altLang="de-DE" sz="1100" b="1" dirty="0"/>
              <a:t>unter dem Sparren durchgehen.</a:t>
            </a:r>
          </a:p>
        </p:txBody>
      </p:sp>
      <p:pic>
        <p:nvPicPr>
          <p:cNvPr id="10" name="Grafik 9">
            <a:extLst>
              <a:ext uri="{FF2B5EF4-FFF2-40B4-BE49-F238E27FC236}">
                <a16:creationId xmlns:a16="http://schemas.microsoft.com/office/drawing/2014/main" id="{6C60443A-F6D2-47B0-8236-739E609E7E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6378" y="705877"/>
            <a:ext cx="3510205" cy="2902621"/>
          </a:xfrm>
          <a:prstGeom prst="rect">
            <a:avLst/>
          </a:prstGeom>
          <a:ln w="9525" cap="sq">
            <a:noFill/>
            <a:miter lim="800000"/>
          </a:ln>
          <a:effectLst>
            <a:outerShdw blurRad="57150" dist="50800" dir="2700000" algn="tl" rotWithShape="0">
              <a:srgbClr val="000000">
                <a:alpha val="40000"/>
              </a:srgbClr>
            </a:outerShdw>
          </a:effectLst>
        </p:spPr>
      </p:pic>
      <p:pic>
        <p:nvPicPr>
          <p:cNvPr id="8" name="Grafik 7">
            <a:extLst>
              <a:ext uri="{FF2B5EF4-FFF2-40B4-BE49-F238E27FC236}">
                <a16:creationId xmlns:a16="http://schemas.microsoft.com/office/drawing/2014/main" id="{9870149B-2042-46E9-AA85-4C29C6376C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096" y="1923678"/>
            <a:ext cx="242181" cy="299920"/>
          </a:xfrm>
          <a:prstGeom prst="rect">
            <a:avLst/>
          </a:prstGeom>
          <a:ln w="19050">
            <a:noFill/>
          </a:ln>
        </p:spPr>
      </p:pic>
    </p:spTree>
    <p:custDataLst>
      <p:tags r:id="rId1"/>
    </p:custDataLst>
    <p:extLst>
      <p:ext uri="{BB962C8B-B14F-4D97-AF65-F5344CB8AC3E}">
        <p14:creationId xmlns:p14="http://schemas.microsoft.com/office/powerpoint/2010/main" val="548665990"/>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1">
                                            <p:bg/>
                                          </p:spTgt>
                                        </p:tgtEl>
                                        <p:attrNameLst>
                                          <p:attrName>style.visibility</p:attrName>
                                        </p:attrNameLst>
                                      </p:cBhvr>
                                      <p:to>
                                        <p:strVal val="visible"/>
                                      </p:to>
                                    </p:set>
                                    <p:animEffect transition="in" filter="fade">
                                      <p:cBhvr>
                                        <p:cTn id="9" dur="1000"/>
                                        <p:tgtEl>
                                          <p:spTgt spid="21">
                                            <p:bg/>
                                          </p:spTgt>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1000"/>
                                        <p:tgtEl>
                                          <p:spTgt spid="21">
                                            <p:txEl>
                                              <p:pRg st="0" end="0"/>
                                            </p:txEl>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1">
                                            <p:txEl>
                                              <p:pRg st="1" end="1"/>
                                            </p:txEl>
                                          </p:spTgt>
                                        </p:tgtEl>
                                        <p:attrNameLst>
                                          <p:attrName>style.visibility</p:attrName>
                                        </p:attrNameLst>
                                      </p:cBhvr>
                                      <p:to>
                                        <p:strVal val="visible"/>
                                      </p:to>
                                    </p:set>
                                    <p:animEffect transition="in" filter="fade">
                                      <p:cBhvr>
                                        <p:cTn id="16" dur="1000"/>
                                        <p:tgtEl>
                                          <p:spTgt spid="2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xEl>
                                              <p:pRg st="2" end="2"/>
                                            </p:txEl>
                                          </p:spTgt>
                                        </p:tgtEl>
                                        <p:attrNameLst>
                                          <p:attrName>style.visibility</p:attrName>
                                        </p:attrNameLst>
                                      </p:cBhvr>
                                      <p:to>
                                        <p:strVal val="visible"/>
                                      </p:to>
                                    </p:set>
                                    <p:animEffect transition="in" filter="fade">
                                      <p:cBhvr>
                                        <p:cTn id="21" dur="1000"/>
                                        <p:tgtEl>
                                          <p:spTgt spid="2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1">
                                            <p:txEl>
                                              <p:pRg st="4" end="4"/>
                                            </p:txEl>
                                          </p:spTgt>
                                        </p:tgtEl>
                                        <p:attrNameLst>
                                          <p:attrName>style.visibility</p:attrName>
                                        </p:attrNameLst>
                                      </p:cBhvr>
                                      <p:to>
                                        <p:strVal val="visible"/>
                                      </p:to>
                                    </p:set>
                                    <p:animEffect transition="in" filter="fade">
                                      <p:cBhvr>
                                        <p:cTn id="26" dur="1000"/>
                                        <p:tgtEl>
                                          <p:spTgt spid="21">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xEl>
                                              <p:pRg st="5" end="5"/>
                                            </p:txEl>
                                          </p:spTgt>
                                        </p:tgtEl>
                                        <p:attrNameLst>
                                          <p:attrName>style.visibility</p:attrName>
                                        </p:attrNameLst>
                                      </p:cBhvr>
                                      <p:to>
                                        <p:strVal val="visible"/>
                                      </p:to>
                                    </p:set>
                                    <p:animEffect transition="in" filter="fade">
                                      <p:cBhvr>
                                        <p:cTn id="31" dur="1000"/>
                                        <p:tgtEl>
                                          <p:spTgt spid="21">
                                            <p:txEl>
                                              <p:pRg st="5" end="5"/>
                                            </p:txEl>
                                          </p:spTgt>
                                        </p:tgtEl>
                                      </p:cBhvr>
                                    </p:animEffect>
                                  </p:childTnLst>
                                </p:cTn>
                              </p:par>
                            </p:childTnLst>
                          </p:cTn>
                        </p:par>
                        <p:par>
                          <p:cTn id="32" fill="hold">
                            <p:stCondLst>
                              <p:cond delay="1000"/>
                            </p:stCondLst>
                            <p:childTnLst>
                              <p:par>
                                <p:cTn id="33" presetID="1" presetClass="entr" presetSubtype="0" fill="hold" nodeType="afterEffect">
                                  <p:stCondLst>
                                    <p:cond delay="0"/>
                                  </p:stCondLst>
                                  <p:childTnLst>
                                    <p:set>
                                      <p:cBhvr>
                                        <p:cTn id="34" dur="1" fill="hold">
                                          <p:stCondLst>
                                            <p:cond delay="999"/>
                                          </p:stCondLst>
                                        </p:cTn>
                                        <p:tgtEl>
                                          <p:spTgt spid="8"/>
                                        </p:tgtEl>
                                        <p:attrNameLst>
                                          <p:attrName>style.visibility</p:attrName>
                                        </p:attrNameLst>
                                      </p:cBhvr>
                                      <p:to>
                                        <p:strVal val="visible"/>
                                      </p:to>
                                    </p:set>
                                  </p:childTnLst>
                                </p:cTn>
                              </p:par>
                            </p:childTnLst>
                          </p:cTn>
                        </p:par>
                        <p:par>
                          <p:cTn id="35" fill="hold">
                            <p:stCondLst>
                              <p:cond delay="2000"/>
                            </p:stCondLst>
                            <p:childTnLst>
                              <p:par>
                                <p:cTn id="36" presetID="1" presetClass="entr" presetSubtype="0"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xEl>
                                              <p:pRg st="7" end="7"/>
                                            </p:txEl>
                                          </p:spTgt>
                                        </p:tgtEl>
                                        <p:attrNameLst>
                                          <p:attrName>style.visibility</p:attrName>
                                        </p:attrNameLst>
                                      </p:cBhvr>
                                      <p:to>
                                        <p:strVal val="visible"/>
                                      </p:to>
                                    </p:set>
                                    <p:animEffect transition="in" filter="fade">
                                      <p:cBhvr>
                                        <p:cTn id="42" dur="1000"/>
                                        <p:tgtEl>
                                          <p:spTgt spid="2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xEl>
                                              <p:pRg st="8" end="8"/>
                                            </p:txEl>
                                          </p:spTgt>
                                        </p:tgtEl>
                                        <p:attrNameLst>
                                          <p:attrName>style.visibility</p:attrName>
                                        </p:attrNameLst>
                                      </p:cBhvr>
                                      <p:to>
                                        <p:strVal val="visible"/>
                                      </p:to>
                                    </p:set>
                                    <p:animEffect transition="in" filter="fade">
                                      <p:cBhvr>
                                        <p:cTn id="47" dur="1000"/>
                                        <p:tgtEl>
                                          <p:spTgt spid="2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
                                            <p:txEl>
                                              <p:pRg st="10" end="10"/>
                                            </p:txEl>
                                          </p:spTgt>
                                        </p:tgtEl>
                                        <p:attrNameLst>
                                          <p:attrName>style.visibility</p:attrName>
                                        </p:attrNameLst>
                                      </p:cBhvr>
                                      <p:to>
                                        <p:strVal val="visible"/>
                                      </p:to>
                                    </p:set>
                                    <p:animEffect transition="in" filter="fade">
                                      <p:cBhvr>
                                        <p:cTn id="52" dur="1000"/>
                                        <p:tgtEl>
                                          <p:spTgt spid="21">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xEl>
                                              <p:pRg st="11" end="11"/>
                                            </p:txEl>
                                          </p:spTgt>
                                        </p:tgtEl>
                                        <p:attrNameLst>
                                          <p:attrName>style.visibility</p:attrName>
                                        </p:attrNameLst>
                                      </p:cBhvr>
                                      <p:to>
                                        <p:strVal val="visible"/>
                                      </p:to>
                                    </p:set>
                                    <p:animEffect transition="in" filter="fade">
                                      <p:cBhvr>
                                        <p:cTn id="57" dur="1000"/>
                                        <p:tgtEl>
                                          <p:spTgt spid="21">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1">
                                            <p:txEl>
                                              <p:pRg st="12" end="12"/>
                                            </p:txEl>
                                          </p:spTgt>
                                        </p:tgtEl>
                                        <p:attrNameLst>
                                          <p:attrName>style.visibility</p:attrName>
                                        </p:attrNameLst>
                                      </p:cBhvr>
                                      <p:to>
                                        <p:strVal val="visible"/>
                                      </p:to>
                                    </p:set>
                                    <p:animEffect transition="in" filter="fade">
                                      <p:cBhvr>
                                        <p:cTn id="62" dur="1000"/>
                                        <p:tgtEl>
                                          <p:spTgt spid="2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6ECE7DB-8C49-4B31-B23A-781F6CEF02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929" y="637016"/>
            <a:ext cx="4608512" cy="3042280"/>
          </a:xfrm>
          <a:prstGeom prst="rect">
            <a:avLst/>
          </a:prstGeom>
          <a:noFill/>
          <a:ln>
            <a:noFill/>
          </a:ln>
        </p:spPr>
      </p:pic>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3928" y="637015"/>
            <a:ext cx="4608512" cy="4174542"/>
          </a:xfrm>
          <a:prstGeom prst="rect">
            <a:avLst/>
          </a:prstGeom>
          <a:noFill/>
          <a:ln>
            <a:noFill/>
          </a:ln>
        </p:spPr>
      </p:pic>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sp>
        <p:nvSpPr>
          <p:cNvPr id="21" name="Textfeld 20"/>
          <p:cNvSpPr txBox="1"/>
          <p:nvPr/>
        </p:nvSpPr>
        <p:spPr>
          <a:xfrm>
            <a:off x="179513" y="627534"/>
            <a:ext cx="3672407" cy="938719"/>
          </a:xfrm>
          <a:prstGeom prst="rect">
            <a:avLst/>
          </a:prstGeom>
          <a:solidFill>
            <a:schemeClr val="bg1"/>
          </a:solidFill>
        </p:spPr>
        <p:txBody>
          <a:bodyPr wrap="square" rtlCol="0">
            <a:spAutoFit/>
          </a:bodyPr>
          <a:lstStyle/>
          <a:p>
            <a:pPr eaLnBrk="1" hangingPunct="1"/>
            <a:r>
              <a:rPr lang="de-DE" altLang="de-DE" sz="1100" b="1" dirty="0"/>
              <a:t>Gefahren beim Einsatz von </a:t>
            </a:r>
            <a:r>
              <a:rPr lang="de-DE" altLang="de-DE" sz="1100" b="1" dirty="0" err="1"/>
              <a:t>PSAgA</a:t>
            </a:r>
            <a:r>
              <a:rPr lang="de-DE" altLang="de-DE" sz="1100" b="1" dirty="0"/>
              <a:t> </a:t>
            </a:r>
            <a:br>
              <a:rPr lang="de-DE" altLang="de-DE" sz="1100" b="1" dirty="0"/>
            </a:br>
            <a:endParaRPr lang="de-DE" altLang="de-DE" sz="1100" b="1" dirty="0"/>
          </a:p>
          <a:p>
            <a:r>
              <a:rPr lang="de-DE" altLang="de-DE" sz="1100" b="1" dirty="0"/>
              <a:t>Ist HSG nicht auf kürzeste Distanz </a:t>
            </a:r>
          </a:p>
          <a:p>
            <a:r>
              <a:rPr lang="de-DE" altLang="de-DE" sz="1100" b="1" dirty="0"/>
              <a:t>zum Anschlagpunkt gespannt,</a:t>
            </a:r>
          </a:p>
          <a:p>
            <a:r>
              <a:rPr lang="de-DE" altLang="de-DE" sz="1100" b="1" dirty="0"/>
              <a:t>kann es zum gefährlichen Pendelsturz kommen.</a:t>
            </a:r>
          </a:p>
        </p:txBody>
      </p:sp>
      <p:pic>
        <p:nvPicPr>
          <p:cNvPr id="10" name="Grafik 9">
            <a:extLst>
              <a:ext uri="{FF2B5EF4-FFF2-40B4-BE49-F238E27FC236}">
                <a16:creationId xmlns:a16="http://schemas.microsoft.com/office/drawing/2014/main" id="{6C60443A-F6D2-47B0-8236-739E609E7E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6378" y="705877"/>
            <a:ext cx="3510205" cy="2902621"/>
          </a:xfrm>
          <a:prstGeom prst="rect">
            <a:avLst/>
          </a:prstGeom>
          <a:ln w="9525" cap="sq">
            <a:noFill/>
            <a:miter lim="800000"/>
          </a:ln>
          <a:effectLst>
            <a:outerShdw blurRad="57150" dist="50800" dir="2700000" algn="tl" rotWithShape="0">
              <a:srgbClr val="000000">
                <a:alpha val="40000"/>
              </a:srgbClr>
            </a:outerShdw>
          </a:effectLst>
        </p:spPr>
      </p:pic>
      <p:pic>
        <p:nvPicPr>
          <p:cNvPr id="8" name="Grafik 7">
            <a:extLst>
              <a:ext uri="{FF2B5EF4-FFF2-40B4-BE49-F238E27FC236}">
                <a16:creationId xmlns:a16="http://schemas.microsoft.com/office/drawing/2014/main" id="{9870149B-2042-46E9-AA85-4C29C6376C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76056" y="1923678"/>
            <a:ext cx="242181" cy="299920"/>
          </a:xfrm>
          <a:prstGeom prst="rect">
            <a:avLst/>
          </a:prstGeom>
          <a:ln w="19050">
            <a:noFill/>
          </a:ln>
        </p:spPr>
      </p:pic>
    </p:spTree>
    <p:custDataLst>
      <p:tags r:id="rId1"/>
    </p:custDataLst>
    <p:extLst>
      <p:ext uri="{BB962C8B-B14F-4D97-AF65-F5344CB8AC3E}">
        <p14:creationId xmlns:p14="http://schemas.microsoft.com/office/powerpoint/2010/main" val="1513924082"/>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1">
                                            <p:bg/>
                                          </p:spTgt>
                                        </p:tgtEl>
                                        <p:attrNameLst>
                                          <p:attrName>style.visibility</p:attrName>
                                        </p:attrNameLst>
                                      </p:cBhvr>
                                      <p:to>
                                        <p:strVal val="visible"/>
                                      </p:to>
                                    </p:set>
                                    <p:animEffect transition="in" filter="fade">
                                      <p:cBhvr>
                                        <p:cTn id="9" dur="1000"/>
                                        <p:tgtEl>
                                          <p:spTgt spid="21">
                                            <p:bg/>
                                          </p:spTgt>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1000"/>
                                        <p:tgtEl>
                                          <p:spTgt spid="21">
                                            <p:txEl>
                                              <p:pRg st="0" end="0"/>
                                            </p:txEl>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1">
                                            <p:txEl>
                                              <p:pRg st="1" end="1"/>
                                            </p:txEl>
                                          </p:spTgt>
                                        </p:tgtEl>
                                        <p:attrNameLst>
                                          <p:attrName>style.visibility</p:attrName>
                                        </p:attrNameLst>
                                      </p:cBhvr>
                                      <p:to>
                                        <p:strVal val="visible"/>
                                      </p:to>
                                    </p:set>
                                    <p:animEffect transition="in" filter="fade">
                                      <p:cBhvr>
                                        <p:cTn id="16" dur="1000"/>
                                        <p:tgtEl>
                                          <p:spTgt spid="2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xEl>
                                              <p:pRg st="2" end="2"/>
                                            </p:txEl>
                                          </p:spTgt>
                                        </p:tgtEl>
                                        <p:attrNameLst>
                                          <p:attrName>style.visibility</p:attrName>
                                        </p:attrNameLst>
                                      </p:cBhvr>
                                      <p:to>
                                        <p:strVal val="visible"/>
                                      </p:to>
                                    </p:set>
                                    <p:animEffect transition="in" filter="fade">
                                      <p:cBhvr>
                                        <p:cTn id="21" dur="1000"/>
                                        <p:tgtEl>
                                          <p:spTgt spid="2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1">
                                            <p:txEl>
                                              <p:pRg st="3" end="3"/>
                                            </p:txEl>
                                          </p:spTgt>
                                        </p:tgtEl>
                                        <p:attrNameLst>
                                          <p:attrName>style.visibility</p:attrName>
                                        </p:attrNameLst>
                                      </p:cBhvr>
                                      <p:to>
                                        <p:strVal val="visible"/>
                                      </p:to>
                                    </p:set>
                                    <p:animEffect transition="in" filter="fade">
                                      <p:cBhvr>
                                        <p:cTn id="26" dur="1000"/>
                                        <p:tgtEl>
                                          <p:spTgt spid="21">
                                            <p:txEl>
                                              <p:pRg st="3" end="3"/>
                                            </p:txEl>
                                          </p:spTgt>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par>
                          <p:cTn id="31" fill="hold">
                            <p:stCondLst>
                              <p:cond delay="1500"/>
                            </p:stCondLst>
                            <p:childTnLst>
                              <p:par>
                                <p:cTn id="32" presetID="1" presetClass="entr" presetSubtype="0" fill="hold" nodeType="afterEffect">
                                  <p:stCondLst>
                                    <p:cond delay="0"/>
                                  </p:stCondLst>
                                  <p:childTnLst>
                                    <p:set>
                                      <p:cBhvr>
                                        <p:cTn id="33" dur="1" fill="hold">
                                          <p:stCondLst>
                                            <p:cond delay="999"/>
                                          </p:stCondLst>
                                        </p:cTn>
                                        <p:tgtEl>
                                          <p:spTgt spid="8"/>
                                        </p:tgtEl>
                                        <p:attrNameLst>
                                          <p:attrName>style.visibility</p:attrName>
                                        </p:attrNameLst>
                                      </p:cBhvr>
                                      <p:to>
                                        <p:strVal val="visible"/>
                                      </p:to>
                                    </p:set>
                                  </p:childTnLst>
                                </p:cTn>
                              </p:par>
                            </p:childTnLst>
                          </p:cTn>
                        </p:par>
                        <p:par>
                          <p:cTn id="34" fill="hold">
                            <p:stCondLst>
                              <p:cond delay="2500"/>
                            </p:stCondLst>
                            <p:childTnLst>
                              <p:par>
                                <p:cTn id="35" presetID="1"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pic>
        <p:nvPicPr>
          <p:cNvPr id="13" name="Grafik 12"/>
          <p:cNvPicPr>
            <a:picLocks noChangeAspect="1"/>
          </p:cNvPicPr>
          <p:nvPr/>
        </p:nvPicPr>
        <p:blipFill rotWithShape="1">
          <a:blip r:embed="rId4" cstate="print">
            <a:extLst>
              <a:ext uri="{28A0092B-C50C-407E-A947-70E740481C1C}">
                <a14:useLocalDpi xmlns:a14="http://schemas.microsoft.com/office/drawing/2010/main" val="0"/>
              </a:ext>
            </a:extLst>
          </a:blip>
          <a:srcRect l="43387" r="-1"/>
          <a:stretch/>
        </p:blipFill>
        <p:spPr>
          <a:xfrm>
            <a:off x="7248518" y="627535"/>
            <a:ext cx="1787977" cy="3824124"/>
          </a:xfrm>
          <a:prstGeom prst="rect">
            <a:avLst/>
          </a:prstGeom>
          <a:noFill/>
          <a:ln>
            <a:noFill/>
          </a:ln>
        </p:spPr>
      </p:pic>
      <p:sp>
        <p:nvSpPr>
          <p:cNvPr id="21" name="Textfeld 20"/>
          <p:cNvSpPr txBox="1"/>
          <p:nvPr/>
        </p:nvSpPr>
        <p:spPr>
          <a:xfrm>
            <a:off x="179513" y="627534"/>
            <a:ext cx="6984775" cy="3824124"/>
          </a:xfrm>
          <a:prstGeom prst="rect">
            <a:avLst/>
          </a:prstGeom>
          <a:solidFill>
            <a:schemeClr val="bg1"/>
          </a:solidFill>
        </p:spPr>
        <p:txBody>
          <a:bodyPr wrap="square" rtlCol="0">
            <a:spAutoFit/>
          </a:bodyPr>
          <a:lstStyle/>
          <a:p>
            <a:pPr eaLnBrk="1" hangingPunct="1"/>
            <a:r>
              <a:rPr lang="de-DE" altLang="de-DE" sz="1100" b="1" dirty="0"/>
              <a:t>Herkömmliches Richten der Sparren </a:t>
            </a:r>
            <a:br>
              <a:rPr lang="de-DE" altLang="de-DE" sz="1100" b="1" dirty="0"/>
            </a:br>
            <a:endParaRPr lang="de-DE" altLang="de-DE" sz="1100" b="1" dirty="0"/>
          </a:p>
          <a:p>
            <a:pPr eaLnBrk="1" hangingPunct="1">
              <a:lnSpc>
                <a:spcPct val="150000"/>
              </a:lnSpc>
            </a:pPr>
            <a:r>
              <a:rPr lang="de-DE" altLang="de-DE" sz="1100" b="1" dirty="0"/>
              <a:t>Sollte der Einsatz von </a:t>
            </a:r>
          </a:p>
          <a:p>
            <a:pPr indent="630238" eaLnBrk="1" hangingPunct="1">
              <a:lnSpc>
                <a:spcPct val="150000"/>
              </a:lnSpc>
            </a:pPr>
            <a:r>
              <a:rPr lang="de-DE" altLang="de-DE" sz="900" b="1" dirty="0"/>
              <a:t>● </a:t>
            </a:r>
            <a:r>
              <a:rPr lang="de-DE" altLang="de-DE" sz="1100" b="1" dirty="0"/>
              <a:t>Absturzsicherungen</a:t>
            </a:r>
          </a:p>
          <a:p>
            <a:pPr indent="630238" eaLnBrk="1" hangingPunct="1">
              <a:lnSpc>
                <a:spcPct val="150000"/>
              </a:lnSpc>
            </a:pPr>
            <a:r>
              <a:rPr lang="de-DE" altLang="de-DE" sz="900" b="1" dirty="0"/>
              <a:t>● </a:t>
            </a:r>
            <a:r>
              <a:rPr lang="de-DE" altLang="de-DE" sz="1100" b="1" dirty="0"/>
              <a:t>Auffangeinrichtungen</a:t>
            </a:r>
          </a:p>
          <a:p>
            <a:pPr indent="630238" eaLnBrk="1" hangingPunct="1">
              <a:lnSpc>
                <a:spcPct val="150000"/>
              </a:lnSpc>
            </a:pPr>
            <a:r>
              <a:rPr lang="de-DE" altLang="de-DE" sz="900" b="1" dirty="0"/>
              <a:t>● </a:t>
            </a:r>
            <a:r>
              <a:rPr lang="de-DE" altLang="de-DE" sz="1100" b="1" dirty="0"/>
              <a:t>Persönlichen Schutzausrüstungen gegen Absturz (</a:t>
            </a:r>
            <a:r>
              <a:rPr lang="de-DE" altLang="de-DE" sz="1100" b="1" dirty="0" err="1"/>
              <a:t>PSAgA</a:t>
            </a:r>
            <a:r>
              <a:rPr lang="de-DE" altLang="de-DE" sz="1100" b="1" dirty="0"/>
              <a:t>) </a:t>
            </a:r>
          </a:p>
          <a:p>
            <a:pPr indent="630238" eaLnBrk="1" hangingPunct="1">
              <a:lnSpc>
                <a:spcPct val="150000"/>
              </a:lnSpc>
            </a:pPr>
            <a:r>
              <a:rPr lang="de-DE" altLang="de-DE" sz="1100" b="1" dirty="0"/>
              <a:t>nicht möglich sein,</a:t>
            </a:r>
          </a:p>
          <a:p>
            <a:pPr indent="630238" eaLnBrk="1" hangingPunct="1"/>
            <a:endParaRPr lang="de-DE" altLang="de-DE" sz="1100" b="1" dirty="0"/>
          </a:p>
          <a:p>
            <a:pPr eaLnBrk="1" hangingPunct="1"/>
            <a:endParaRPr lang="de-DE" altLang="de-DE" sz="1100" b="1" dirty="0"/>
          </a:p>
          <a:p>
            <a:pPr algn="ctr" eaLnBrk="1" hangingPunct="1"/>
            <a:endParaRPr lang="de-DE" altLang="de-DE" sz="1100" b="1" dirty="0"/>
          </a:p>
          <a:p>
            <a:pPr algn="ctr" eaLnBrk="1" hangingPunct="1"/>
            <a:endParaRPr lang="de-DE" altLang="de-DE" sz="1100" b="1" dirty="0"/>
          </a:p>
          <a:p>
            <a:pPr algn="ctr" eaLnBrk="1" hangingPunct="1"/>
            <a:endParaRPr lang="de-DE" altLang="de-DE" sz="1100" b="1" dirty="0"/>
          </a:p>
          <a:p>
            <a:pPr algn="ctr" eaLnBrk="1" hangingPunct="1"/>
            <a:endParaRPr lang="de-DE" altLang="de-DE" sz="1100" b="1" dirty="0"/>
          </a:p>
          <a:p>
            <a:pPr algn="ctr" eaLnBrk="1" hangingPunct="1"/>
            <a:endParaRPr lang="de-DE" altLang="de-DE" sz="1100" b="1" dirty="0"/>
          </a:p>
          <a:p>
            <a:pPr algn="ctr" eaLnBrk="1" hangingPunct="1"/>
            <a:endParaRPr lang="de-DE" altLang="de-DE" sz="1100" b="1" dirty="0"/>
          </a:p>
          <a:p>
            <a:pPr algn="ctr" eaLnBrk="1" hangingPunct="1"/>
            <a:endParaRPr lang="de-DE" altLang="de-DE" sz="1100" b="1" dirty="0"/>
          </a:p>
          <a:p>
            <a:pPr algn="ctr" eaLnBrk="1" hangingPunct="1"/>
            <a:endParaRPr lang="de-DE" altLang="de-DE" sz="1100" b="1" dirty="0"/>
          </a:p>
          <a:p>
            <a:pPr algn="r" eaLnBrk="1" hangingPunct="1"/>
            <a:endParaRPr lang="de-DE" altLang="de-DE" sz="1400" b="1" dirty="0"/>
          </a:p>
          <a:p>
            <a:pPr algn="r" eaLnBrk="1" hangingPunct="1"/>
            <a:r>
              <a:rPr lang="de-DE" altLang="de-DE" sz="1400" b="1" dirty="0"/>
              <a:t>Je schwächer die Maßnahme, desto größer das Risiko eines Absturzes.</a:t>
            </a:r>
          </a:p>
        </p:txBody>
      </p:sp>
      <p:pic>
        <p:nvPicPr>
          <p:cNvPr id="8" name="Grafik 7">
            <a:extLst>
              <a:ext uri="{FF2B5EF4-FFF2-40B4-BE49-F238E27FC236}">
                <a16:creationId xmlns:a16="http://schemas.microsoft.com/office/drawing/2014/main" id="{AC6CA0B4-DE77-4977-A078-7DB6E9B89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050" y="2448000"/>
            <a:ext cx="4337006" cy="1537516"/>
          </a:xfrm>
          <a:prstGeom prst="rect">
            <a:avLst/>
          </a:prstGeom>
        </p:spPr>
      </p:pic>
      <p:sp>
        <p:nvSpPr>
          <p:cNvPr id="3" name="Rechteck 2">
            <a:extLst>
              <a:ext uri="{FF2B5EF4-FFF2-40B4-BE49-F238E27FC236}">
                <a16:creationId xmlns:a16="http://schemas.microsoft.com/office/drawing/2014/main" id="{B3988496-260D-4807-928F-B12636C5E951}"/>
              </a:ext>
            </a:extLst>
          </p:cNvPr>
          <p:cNvSpPr/>
          <p:nvPr/>
        </p:nvSpPr>
        <p:spPr>
          <a:xfrm>
            <a:off x="827583" y="2571750"/>
            <a:ext cx="4276315" cy="1224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lnSpc>
                <a:spcPct val="150000"/>
              </a:lnSpc>
            </a:pPr>
            <a:r>
              <a:rPr lang="de-DE" altLang="de-DE" sz="1100" b="1" dirty="0">
                <a:solidFill>
                  <a:schemeClr val="tx1"/>
                </a:solidFill>
              </a:rPr>
              <a:t>dürfen im Einzelfall(!) auf der Kehlbalkenlage nur </a:t>
            </a:r>
          </a:p>
          <a:p>
            <a:pPr eaLnBrk="1" hangingPunct="1">
              <a:lnSpc>
                <a:spcPct val="150000"/>
              </a:lnSpc>
            </a:pPr>
            <a:r>
              <a:rPr lang="de-DE" altLang="de-DE" sz="900" b="1" dirty="0">
                <a:solidFill>
                  <a:schemeClr val="tx1"/>
                </a:solidFill>
              </a:rPr>
              <a:t>● </a:t>
            </a:r>
            <a:r>
              <a:rPr lang="de-DE" altLang="de-DE" sz="1100" b="1" dirty="0">
                <a:solidFill>
                  <a:schemeClr val="tx1"/>
                </a:solidFill>
              </a:rPr>
              <a:t>fachlich qualifizierte</a:t>
            </a:r>
          </a:p>
          <a:p>
            <a:pPr eaLnBrk="1" hangingPunct="1">
              <a:lnSpc>
                <a:spcPct val="150000"/>
              </a:lnSpc>
            </a:pPr>
            <a:r>
              <a:rPr lang="de-DE" altLang="de-DE" sz="900" b="1" dirty="0">
                <a:solidFill>
                  <a:schemeClr val="tx1"/>
                </a:solidFill>
              </a:rPr>
              <a:t>● </a:t>
            </a:r>
            <a:r>
              <a:rPr lang="de-DE" altLang="de-DE" sz="1100" b="1" dirty="0">
                <a:solidFill>
                  <a:schemeClr val="tx1"/>
                </a:solidFill>
              </a:rPr>
              <a:t>körperlich geeignete und </a:t>
            </a:r>
          </a:p>
          <a:p>
            <a:pPr eaLnBrk="1" hangingPunct="1">
              <a:lnSpc>
                <a:spcPct val="150000"/>
              </a:lnSpc>
            </a:pPr>
            <a:r>
              <a:rPr lang="de-DE" altLang="de-DE" sz="900" b="1" dirty="0">
                <a:solidFill>
                  <a:schemeClr val="tx1"/>
                </a:solidFill>
              </a:rPr>
              <a:t>● </a:t>
            </a:r>
            <a:r>
              <a:rPr lang="de-DE" altLang="de-DE" sz="1100" b="1" dirty="0">
                <a:solidFill>
                  <a:schemeClr val="tx1"/>
                </a:solidFill>
              </a:rPr>
              <a:t>für diesen Ausnahmefall besonders unterwiesene Zimmerer </a:t>
            </a:r>
          </a:p>
          <a:p>
            <a:pPr eaLnBrk="1" hangingPunct="1">
              <a:lnSpc>
                <a:spcPct val="150000"/>
              </a:lnSpc>
            </a:pPr>
            <a:r>
              <a:rPr lang="de-DE" altLang="de-DE" sz="1100" b="1" dirty="0">
                <a:solidFill>
                  <a:schemeClr val="tx1"/>
                </a:solidFill>
              </a:rPr>
              <a:t>arbeiten.</a:t>
            </a:r>
          </a:p>
          <a:p>
            <a:pPr eaLnBrk="1" hangingPunct="1">
              <a:lnSpc>
                <a:spcPct val="150000"/>
              </a:lnSpc>
            </a:pPr>
            <a:r>
              <a:rPr lang="de-DE" altLang="de-DE" sz="900" b="1" dirty="0">
                <a:solidFill>
                  <a:schemeClr val="tx1"/>
                </a:solidFill>
              </a:rPr>
              <a:t>● </a:t>
            </a:r>
            <a:r>
              <a:rPr lang="de-DE" sz="1100" b="1" dirty="0">
                <a:solidFill>
                  <a:schemeClr val="tx1"/>
                </a:solidFill>
              </a:rPr>
              <a:t>Die Absturzkante muss deutlich erkennbar sein.</a:t>
            </a:r>
            <a:endParaRPr lang="de-DE" sz="1100" dirty="0">
              <a:solidFill>
                <a:schemeClr val="tx1"/>
              </a:solidFill>
            </a:endParaRPr>
          </a:p>
        </p:txBody>
      </p:sp>
      <p:pic>
        <p:nvPicPr>
          <p:cNvPr id="7" name="Grafi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8064" y="1275606"/>
            <a:ext cx="1944216" cy="1656516"/>
          </a:xfrm>
          <a:prstGeom prst="rect">
            <a:avLst/>
          </a:prstGeom>
          <a:ln w="19050">
            <a:noFill/>
          </a:ln>
        </p:spPr>
      </p:pic>
      <p:pic>
        <p:nvPicPr>
          <p:cNvPr id="11" name="Grafik 10">
            <a:extLst>
              <a:ext uri="{FF2B5EF4-FFF2-40B4-BE49-F238E27FC236}">
                <a16:creationId xmlns:a16="http://schemas.microsoft.com/office/drawing/2014/main" id="{728E6EC4-016A-41A1-BB0C-4FD081F515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5849" y="1322836"/>
            <a:ext cx="465563" cy="143333"/>
          </a:xfrm>
          <a:prstGeom prst="rect">
            <a:avLst/>
          </a:prstGeom>
        </p:spPr>
      </p:pic>
      <p:pic>
        <p:nvPicPr>
          <p:cNvPr id="15" name="Grafik 14">
            <a:extLst>
              <a:ext uri="{FF2B5EF4-FFF2-40B4-BE49-F238E27FC236}">
                <a16:creationId xmlns:a16="http://schemas.microsoft.com/office/drawing/2014/main" id="{4BAF854B-0AF3-465A-817C-1933DE3E0B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5849" y="1317600"/>
            <a:ext cx="465563" cy="387000"/>
          </a:xfrm>
          <a:prstGeom prst="rect">
            <a:avLst/>
          </a:prstGeom>
        </p:spPr>
      </p:pic>
      <p:pic>
        <p:nvPicPr>
          <p:cNvPr id="16" name="Grafik 15">
            <a:extLst>
              <a:ext uri="{FF2B5EF4-FFF2-40B4-BE49-F238E27FC236}">
                <a16:creationId xmlns:a16="http://schemas.microsoft.com/office/drawing/2014/main" id="{275FE2E6-9CB9-45B6-9674-D6D0452BD4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849" y="1321200"/>
            <a:ext cx="465563" cy="645000"/>
          </a:xfrm>
          <a:prstGeom prst="rect">
            <a:avLst/>
          </a:prstGeom>
        </p:spPr>
      </p:pic>
      <p:pic>
        <p:nvPicPr>
          <p:cNvPr id="17" name="Grafik 16">
            <a:extLst>
              <a:ext uri="{FF2B5EF4-FFF2-40B4-BE49-F238E27FC236}">
                <a16:creationId xmlns:a16="http://schemas.microsoft.com/office/drawing/2014/main" id="{B8B4652F-17CE-4E73-A615-CE8595915A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1200" y="1440000"/>
            <a:ext cx="465563" cy="1813167"/>
          </a:xfrm>
          <a:prstGeom prst="rect">
            <a:avLst/>
          </a:prstGeom>
        </p:spPr>
      </p:pic>
      <p:cxnSp>
        <p:nvCxnSpPr>
          <p:cNvPr id="14" name="Gerader Verbinder 13">
            <a:extLst>
              <a:ext uri="{FF2B5EF4-FFF2-40B4-BE49-F238E27FC236}">
                <a16:creationId xmlns:a16="http://schemas.microsoft.com/office/drawing/2014/main" id="{39AB3173-FB3D-43DC-9C7D-F56CD64209E8}"/>
              </a:ext>
            </a:extLst>
          </p:cNvPr>
          <p:cNvCxnSpPr>
            <a:cxnSpLocks/>
          </p:cNvCxnSpPr>
          <p:nvPr/>
        </p:nvCxnSpPr>
        <p:spPr>
          <a:xfrm>
            <a:off x="318262" y="2310237"/>
            <a:ext cx="4757794"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42130041"/>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fade">
                                      <p:cBhvr>
                                        <p:cTn id="17" dur="1000"/>
                                        <p:tgtEl>
                                          <p:spTgt spid="2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xEl>
                                              <p:pRg st="2" end="2"/>
                                            </p:txEl>
                                          </p:spTgt>
                                        </p:tgtEl>
                                        <p:attrNameLst>
                                          <p:attrName>style.visibility</p:attrName>
                                        </p:attrNameLst>
                                      </p:cBhvr>
                                      <p:to>
                                        <p:strVal val="visible"/>
                                      </p:to>
                                    </p:set>
                                    <p:animEffect transition="in" filter="fade">
                                      <p:cBhvr>
                                        <p:cTn id="22" dur="1000"/>
                                        <p:tgtEl>
                                          <p:spTgt spid="21">
                                            <p:txEl>
                                              <p:pRg st="2" end="2"/>
                                            </p:txEl>
                                          </p:spTgt>
                                        </p:tgtEl>
                                      </p:cBhvr>
                                    </p:animEffec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xEl>
                                              <p:pRg st="3" end="3"/>
                                            </p:txEl>
                                          </p:spTgt>
                                        </p:tgtEl>
                                        <p:attrNameLst>
                                          <p:attrName>style.visibility</p:attrName>
                                        </p:attrNameLst>
                                      </p:cBhvr>
                                      <p:to>
                                        <p:strVal val="visible"/>
                                      </p:to>
                                    </p:set>
                                    <p:animEffect transition="in" filter="fade">
                                      <p:cBhvr>
                                        <p:cTn id="29" dur="1000"/>
                                        <p:tgtEl>
                                          <p:spTgt spid="21">
                                            <p:txEl>
                                              <p:pRg st="3" end="3"/>
                                            </p:txEl>
                                          </p:spTgt>
                                        </p:tgtEl>
                                      </p:cBhvr>
                                    </p:animEffect>
                                  </p:childTnLst>
                                </p:cTn>
                              </p:par>
                              <p:par>
                                <p:cTn id="30" presetID="1"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xEl>
                                              <p:pRg st="4" end="4"/>
                                            </p:txEl>
                                          </p:spTgt>
                                        </p:tgtEl>
                                        <p:attrNameLst>
                                          <p:attrName>style.visibility</p:attrName>
                                        </p:attrNameLst>
                                      </p:cBhvr>
                                      <p:to>
                                        <p:strVal val="visible"/>
                                      </p:to>
                                    </p:set>
                                    <p:animEffect transition="in" filter="fade">
                                      <p:cBhvr>
                                        <p:cTn id="36" dur="1000"/>
                                        <p:tgtEl>
                                          <p:spTgt spid="21">
                                            <p:txEl>
                                              <p:pRg st="4" end="4"/>
                                            </p:txEl>
                                          </p:spTgt>
                                        </p:tgtEl>
                                      </p:cBhvr>
                                    </p:animEffec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
                                            <p:txEl>
                                              <p:pRg st="5" end="5"/>
                                            </p:txEl>
                                          </p:spTgt>
                                        </p:tgtEl>
                                        <p:attrNameLst>
                                          <p:attrName>style.visibility</p:attrName>
                                        </p:attrNameLst>
                                      </p:cBhvr>
                                      <p:to>
                                        <p:strVal val="visible"/>
                                      </p:to>
                                    </p:set>
                                    <p:animEffect transition="in" filter="fade">
                                      <p:cBhvr>
                                        <p:cTn id="43" dur="1000"/>
                                        <p:tgtEl>
                                          <p:spTgt spid="21">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xEl>
                                              <p:pRg st="0" end="0"/>
                                            </p:txEl>
                                          </p:spTgt>
                                        </p:tgtEl>
                                        <p:attrNameLst>
                                          <p:attrName>style.visibility</p:attrName>
                                        </p:attrNameLst>
                                      </p:cBhvr>
                                      <p:to>
                                        <p:strVal val="visible"/>
                                      </p:to>
                                    </p:set>
                                    <p:animEffect transition="in" filter="fade">
                                      <p:cBhvr>
                                        <p:cTn id="48" dur="500"/>
                                        <p:tgtEl>
                                          <p:spTgt spid="3">
                                            <p:txEl>
                                              <p:pRg st="0" end="0"/>
                                            </p:txEl>
                                          </p:spTgt>
                                        </p:tgtEl>
                                      </p:cBhvr>
                                    </p:animEffect>
                                  </p:childTnLst>
                                </p:cTn>
                              </p:par>
                              <p:par>
                                <p:cTn id="49" presetID="1"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
                                            <p:txEl>
                                              <p:pRg st="1" end="1"/>
                                            </p:txEl>
                                          </p:spTgt>
                                        </p:tgtEl>
                                        <p:attrNameLst>
                                          <p:attrName>style.visibility</p:attrName>
                                        </p:attrNameLst>
                                      </p:cBhvr>
                                      <p:to>
                                        <p:strVal val="visible"/>
                                      </p:to>
                                    </p:set>
                                    <p:animEffect transition="in" filter="fade">
                                      <p:cBhvr>
                                        <p:cTn id="55" dur="500"/>
                                        <p:tgtEl>
                                          <p:spTgt spid="3">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
                                            <p:txEl>
                                              <p:pRg st="2" end="2"/>
                                            </p:txEl>
                                          </p:spTgt>
                                        </p:tgtEl>
                                        <p:attrNameLst>
                                          <p:attrName>style.visibility</p:attrName>
                                        </p:attrNameLst>
                                      </p:cBhvr>
                                      <p:to>
                                        <p:strVal val="visible"/>
                                      </p:to>
                                    </p:set>
                                    <p:animEffect transition="in" filter="fade">
                                      <p:cBhvr>
                                        <p:cTn id="60" dur="500"/>
                                        <p:tgtEl>
                                          <p:spTgt spid="3">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
                                            <p:txEl>
                                              <p:pRg st="3" end="3"/>
                                            </p:txEl>
                                          </p:spTgt>
                                        </p:tgtEl>
                                        <p:attrNameLst>
                                          <p:attrName>style.visibility</p:attrName>
                                        </p:attrNameLst>
                                      </p:cBhvr>
                                      <p:to>
                                        <p:strVal val="visible"/>
                                      </p:to>
                                    </p:set>
                                    <p:animEffect transition="in" filter="fade">
                                      <p:cBhvr>
                                        <p:cTn id="65" dur="500"/>
                                        <p:tgtEl>
                                          <p:spTgt spid="3">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
                                            <p:txEl>
                                              <p:pRg st="4" end="4"/>
                                            </p:txEl>
                                          </p:spTgt>
                                        </p:tgtEl>
                                        <p:attrNameLst>
                                          <p:attrName>style.visibility</p:attrName>
                                        </p:attrNameLst>
                                      </p:cBhvr>
                                      <p:to>
                                        <p:strVal val="visible"/>
                                      </p:to>
                                    </p:set>
                                    <p:animEffect transition="in" filter="fade">
                                      <p:cBhvr>
                                        <p:cTn id="70" dur="500"/>
                                        <p:tgtEl>
                                          <p:spTgt spid="3">
                                            <p:txEl>
                                              <p:pRg st="4" end="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
                                            <p:txEl>
                                              <p:pRg st="5" end="5"/>
                                            </p:txEl>
                                          </p:spTgt>
                                        </p:tgtEl>
                                        <p:attrNameLst>
                                          <p:attrName>style.visibility</p:attrName>
                                        </p:attrNameLst>
                                      </p:cBhvr>
                                      <p:to>
                                        <p:strVal val="visible"/>
                                      </p:to>
                                    </p:set>
                                    <p:animEffect transition="in" filter="fade">
                                      <p:cBhvr>
                                        <p:cTn id="75" dur="500"/>
                                        <p:tgtEl>
                                          <p:spTgt spid="3">
                                            <p:txEl>
                                              <p:pRg st="5" end="5"/>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14"/>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17"/>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499"/>
                                          </p:stCondLst>
                                        </p:cTn>
                                        <p:tgtEl>
                                          <p:spTgt spid="7"/>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21">
                                            <p:txEl>
                                              <p:pRg st="17" end="17"/>
                                            </p:txEl>
                                          </p:spTgt>
                                        </p:tgtEl>
                                        <p:attrNameLst>
                                          <p:attrName>style.visibility</p:attrName>
                                        </p:attrNameLst>
                                      </p:cBhvr>
                                      <p:to>
                                        <p:strVal val="visible"/>
                                      </p:to>
                                    </p:set>
                                    <p:animEffect transition="in" filter="fade">
                                      <p:cBhvr>
                                        <p:cTn id="90" dur="1000"/>
                                        <p:tgtEl>
                                          <p:spTgt spid="21">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P spid="3" grpId="0" uiExpand="1"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pic>
        <p:nvPicPr>
          <p:cNvPr id="13" name="Grafik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783" y="627533"/>
            <a:ext cx="6336705" cy="4130173"/>
          </a:xfrm>
          <a:prstGeom prst="rect">
            <a:avLst/>
          </a:prstGeom>
          <a:noFill/>
          <a:ln>
            <a:noFill/>
          </a:ln>
        </p:spPr>
      </p:pic>
      <p:sp>
        <p:nvSpPr>
          <p:cNvPr id="21" name="Textfeld 20"/>
          <p:cNvSpPr txBox="1"/>
          <p:nvPr/>
        </p:nvSpPr>
        <p:spPr>
          <a:xfrm>
            <a:off x="179513" y="627534"/>
            <a:ext cx="2376263" cy="1615827"/>
          </a:xfrm>
          <a:prstGeom prst="rect">
            <a:avLst/>
          </a:prstGeom>
          <a:solidFill>
            <a:schemeClr val="bg1"/>
          </a:solidFill>
        </p:spPr>
        <p:txBody>
          <a:bodyPr wrap="square" rtlCol="0">
            <a:spAutoFit/>
          </a:bodyPr>
          <a:lstStyle/>
          <a:p>
            <a:pPr eaLnBrk="1" hangingPunct="1"/>
            <a:r>
              <a:rPr lang="de-DE" altLang="de-DE" sz="1100" b="1" dirty="0"/>
              <a:t>Herkömmliches Richten der Sparren </a:t>
            </a:r>
            <a:br>
              <a:rPr lang="de-DE" altLang="de-DE" sz="1100" b="1" dirty="0"/>
            </a:br>
            <a:endParaRPr lang="de-DE" altLang="de-DE" sz="1100" b="1" dirty="0"/>
          </a:p>
          <a:p>
            <a:pPr eaLnBrk="1" hangingPunct="1"/>
            <a:r>
              <a:rPr lang="de-DE" altLang="de-DE" sz="1100" b="1" dirty="0"/>
              <a:t>Anheben der zwischengelagerten Firstpfette.</a:t>
            </a:r>
            <a:br>
              <a:rPr lang="de-DE" altLang="de-DE" sz="1100" b="1" dirty="0"/>
            </a:br>
            <a:endParaRPr lang="de-DE" altLang="de-DE" sz="1100" b="1" dirty="0"/>
          </a:p>
          <a:p>
            <a:pPr eaLnBrk="1" hangingPunct="1"/>
            <a:r>
              <a:rPr lang="de-DE" altLang="de-DE" sz="1100" b="1" dirty="0"/>
              <a:t>Bei nicht gestoßenen Firstpfetten vorsichtig um Gerüst herum dirigieren.</a:t>
            </a:r>
          </a:p>
        </p:txBody>
      </p:sp>
    </p:spTree>
    <p:custDataLst>
      <p:tags r:id="rId1"/>
    </p:custDataLst>
    <p:extLst>
      <p:ext uri="{BB962C8B-B14F-4D97-AF65-F5344CB8AC3E}">
        <p14:creationId xmlns:p14="http://schemas.microsoft.com/office/powerpoint/2010/main" val="2386414737"/>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fade">
                                      <p:cBhvr>
                                        <p:cTn id="17" dur="1000"/>
                                        <p:tgtEl>
                                          <p:spTgt spid="2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xEl>
                                              <p:pRg st="2" end="2"/>
                                            </p:txEl>
                                          </p:spTgt>
                                        </p:tgtEl>
                                        <p:attrNameLst>
                                          <p:attrName>style.visibility</p:attrName>
                                        </p:attrNameLst>
                                      </p:cBhvr>
                                      <p:to>
                                        <p:strVal val="visible"/>
                                      </p:to>
                                    </p:set>
                                    <p:animEffect transition="in" filter="fade">
                                      <p:cBhvr>
                                        <p:cTn id="22" dur="10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pic>
        <p:nvPicPr>
          <p:cNvPr id="13" name="Grafi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60" y="627534"/>
            <a:ext cx="5569820" cy="4161822"/>
          </a:xfrm>
          <a:prstGeom prst="rect">
            <a:avLst/>
          </a:prstGeom>
          <a:noFill/>
          <a:ln>
            <a:noFill/>
          </a:ln>
        </p:spPr>
      </p:pic>
      <p:sp>
        <p:nvSpPr>
          <p:cNvPr id="21" name="Textfeld 20"/>
          <p:cNvSpPr txBox="1"/>
          <p:nvPr/>
        </p:nvSpPr>
        <p:spPr>
          <a:xfrm>
            <a:off x="179513" y="627534"/>
            <a:ext cx="2448271" cy="2462213"/>
          </a:xfrm>
          <a:prstGeom prst="rect">
            <a:avLst/>
          </a:prstGeom>
          <a:solidFill>
            <a:schemeClr val="bg1"/>
          </a:solidFill>
        </p:spPr>
        <p:txBody>
          <a:bodyPr wrap="square" rtlCol="0">
            <a:spAutoFit/>
          </a:bodyPr>
          <a:lstStyle/>
          <a:p>
            <a:pPr eaLnBrk="1" hangingPunct="1"/>
            <a:r>
              <a:rPr lang="de-DE" altLang="de-DE" sz="1100" b="1" dirty="0"/>
              <a:t>Herkömmliches Richten der Sparren </a:t>
            </a:r>
            <a:br>
              <a:rPr lang="de-DE" altLang="de-DE" sz="1100" b="1" dirty="0"/>
            </a:br>
            <a:endParaRPr lang="de-DE" altLang="de-DE" sz="1100" b="1" dirty="0"/>
          </a:p>
          <a:p>
            <a:pPr eaLnBrk="1" hangingPunct="1"/>
            <a:r>
              <a:rPr lang="de-DE" altLang="de-DE" sz="1100" b="1" dirty="0"/>
              <a:t>Abstützung der Firstpfette.</a:t>
            </a:r>
            <a:br>
              <a:rPr lang="de-DE" altLang="de-DE" sz="1100" b="1" dirty="0"/>
            </a:br>
            <a:r>
              <a:rPr lang="de-DE" altLang="de-DE" sz="1100" b="1" dirty="0"/>
              <a:t> </a:t>
            </a:r>
          </a:p>
          <a:p>
            <a:pPr eaLnBrk="1" hangingPunct="1"/>
            <a:r>
              <a:rPr lang="de-DE" altLang="de-DE" sz="1100" b="1" dirty="0"/>
              <a:t>Nachdem sie in </a:t>
            </a:r>
            <a:r>
              <a:rPr lang="de-DE" altLang="de-DE" sz="1100" b="1" dirty="0" err="1"/>
              <a:t>Kerven</a:t>
            </a:r>
            <a:r>
              <a:rPr lang="de-DE" altLang="de-DE" sz="1100" b="1" dirty="0"/>
              <a:t> gezogen wurde, Firstpfosten stellen. </a:t>
            </a:r>
            <a:br>
              <a:rPr lang="de-DE" altLang="de-DE" sz="1100" b="1" dirty="0"/>
            </a:br>
            <a:endParaRPr lang="de-DE" altLang="de-DE" sz="1100" b="1" dirty="0"/>
          </a:p>
          <a:p>
            <a:pPr eaLnBrk="1" hangingPunct="1"/>
            <a:r>
              <a:rPr lang="de-DE" altLang="de-DE" sz="1100" b="1" dirty="0"/>
              <a:t>Provisorische Abstützungen im Bereich fehlender Giebelauflager.</a:t>
            </a:r>
            <a:br>
              <a:rPr lang="de-DE" altLang="de-DE" sz="1100" b="1" dirty="0"/>
            </a:br>
            <a:r>
              <a:rPr lang="de-DE" altLang="de-DE" sz="1100" b="1" dirty="0"/>
              <a:t> </a:t>
            </a:r>
          </a:p>
          <a:p>
            <a:pPr eaLnBrk="1" hangingPunct="1"/>
            <a:r>
              <a:rPr lang="de-DE" altLang="de-DE" sz="1100" b="1" dirty="0"/>
              <a:t>Auf ausreichenden Abstand zu Giebelwänden achten, damit Maurer dort arbeiten können.</a:t>
            </a:r>
          </a:p>
        </p:txBody>
      </p:sp>
    </p:spTree>
    <p:custDataLst>
      <p:tags r:id="rId1"/>
    </p:custDataLst>
    <p:extLst>
      <p:ext uri="{BB962C8B-B14F-4D97-AF65-F5344CB8AC3E}">
        <p14:creationId xmlns:p14="http://schemas.microsoft.com/office/powerpoint/2010/main" val="2622804777"/>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fade">
                                      <p:cBhvr>
                                        <p:cTn id="17" dur="1000"/>
                                        <p:tgtEl>
                                          <p:spTgt spid="2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xEl>
                                              <p:pRg st="2" end="2"/>
                                            </p:txEl>
                                          </p:spTgt>
                                        </p:tgtEl>
                                        <p:attrNameLst>
                                          <p:attrName>style.visibility</p:attrName>
                                        </p:attrNameLst>
                                      </p:cBhvr>
                                      <p:to>
                                        <p:strVal val="visible"/>
                                      </p:to>
                                    </p:set>
                                    <p:animEffect transition="in" filter="fade">
                                      <p:cBhvr>
                                        <p:cTn id="22" dur="1000"/>
                                        <p:tgtEl>
                                          <p:spTgt spid="2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xEl>
                                              <p:pRg st="3" end="3"/>
                                            </p:txEl>
                                          </p:spTgt>
                                        </p:tgtEl>
                                        <p:attrNameLst>
                                          <p:attrName>style.visibility</p:attrName>
                                        </p:attrNameLst>
                                      </p:cBhvr>
                                      <p:to>
                                        <p:strVal val="visible"/>
                                      </p:to>
                                    </p:set>
                                    <p:animEffect transition="in" filter="fade">
                                      <p:cBhvr>
                                        <p:cTn id="27" dur="1000"/>
                                        <p:tgtEl>
                                          <p:spTgt spid="2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xEl>
                                              <p:pRg st="4" end="4"/>
                                            </p:txEl>
                                          </p:spTgt>
                                        </p:tgtEl>
                                        <p:attrNameLst>
                                          <p:attrName>style.visibility</p:attrName>
                                        </p:attrNameLst>
                                      </p:cBhvr>
                                      <p:to>
                                        <p:strVal val="visible"/>
                                      </p:to>
                                    </p:set>
                                    <p:animEffect transition="in" filter="fade">
                                      <p:cBhvr>
                                        <p:cTn id="32" dur="10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pic>
        <p:nvPicPr>
          <p:cNvPr id="13" name="Grafi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9125" y="627534"/>
            <a:ext cx="3596727" cy="4056555"/>
          </a:xfrm>
          <a:prstGeom prst="rect">
            <a:avLst/>
          </a:prstGeom>
          <a:noFill/>
          <a:ln>
            <a:noFill/>
          </a:ln>
        </p:spPr>
      </p:pic>
      <p:sp>
        <p:nvSpPr>
          <p:cNvPr id="21" name="Textfeld 20"/>
          <p:cNvSpPr txBox="1"/>
          <p:nvPr/>
        </p:nvSpPr>
        <p:spPr>
          <a:xfrm>
            <a:off x="179513" y="627534"/>
            <a:ext cx="3528391" cy="3477875"/>
          </a:xfrm>
          <a:prstGeom prst="rect">
            <a:avLst/>
          </a:prstGeom>
          <a:solidFill>
            <a:schemeClr val="bg1"/>
          </a:solidFill>
        </p:spPr>
        <p:txBody>
          <a:bodyPr wrap="square" rtlCol="0">
            <a:spAutoFit/>
          </a:bodyPr>
          <a:lstStyle/>
          <a:p>
            <a:pPr eaLnBrk="1" hangingPunct="1"/>
            <a:r>
              <a:rPr lang="de-DE" altLang="de-DE" sz="1100" b="1" dirty="0"/>
              <a:t>Herkömmliches Richten der Sparren </a:t>
            </a:r>
            <a:br>
              <a:rPr lang="de-DE" altLang="de-DE" sz="1100" b="1" dirty="0"/>
            </a:br>
            <a:endParaRPr lang="de-DE" altLang="de-DE" sz="1100" b="1" dirty="0"/>
          </a:p>
          <a:p>
            <a:pPr eaLnBrk="1" hangingPunct="1"/>
            <a:r>
              <a:rPr lang="de-DE" altLang="de-DE" sz="1100" b="1" dirty="0"/>
              <a:t>Annageln oder Anschrauben der Sparren.</a:t>
            </a:r>
            <a:br>
              <a:rPr lang="de-DE" altLang="de-DE" sz="1100" b="1" dirty="0"/>
            </a:br>
            <a:endParaRPr lang="de-DE" altLang="de-DE" sz="1100" b="1" dirty="0"/>
          </a:p>
          <a:p>
            <a:pPr eaLnBrk="1" hangingPunct="1"/>
            <a:r>
              <a:rPr lang="de-DE" altLang="de-DE" sz="1100" b="1" dirty="0"/>
              <a:t>Nachdem Firstpfette unterstützt ist, können Sparren an sie angenagelt oder geschraubt werden.</a:t>
            </a:r>
            <a:br>
              <a:rPr lang="de-DE" altLang="de-DE" sz="1100" b="1" dirty="0"/>
            </a:br>
            <a:endParaRPr lang="de-DE" altLang="de-DE" sz="1100" b="1" dirty="0"/>
          </a:p>
          <a:p>
            <a:pPr eaLnBrk="1" hangingPunct="1"/>
            <a:r>
              <a:rPr lang="de-DE" altLang="de-DE" sz="1100" b="1" dirty="0"/>
              <a:t>Auch wenn OK Firstpfette hier weniger als 2,00 m über Kehlbalkenlage: </a:t>
            </a:r>
          </a:p>
          <a:p>
            <a:pPr eaLnBrk="1" hangingPunct="1"/>
            <a:r>
              <a:rPr lang="de-DE" altLang="de-DE" sz="1100" b="1" dirty="0"/>
              <a:t>Kein sicherer Arbeitsplatz!</a:t>
            </a:r>
          </a:p>
          <a:p>
            <a:pPr eaLnBrk="1" hangingPunct="1"/>
            <a:r>
              <a:rPr lang="de-DE" altLang="de-DE" sz="1100" b="1" dirty="0"/>
              <a:t>Standfläche sehr schmal.</a:t>
            </a:r>
          </a:p>
          <a:p>
            <a:pPr eaLnBrk="1" hangingPunct="1"/>
            <a:r>
              <a:rPr lang="de-DE" altLang="de-DE" sz="1100" b="1" dirty="0"/>
              <a:t>Sparren müssen überstiegen werden.</a:t>
            </a:r>
          </a:p>
          <a:p>
            <a:pPr eaLnBrk="1" hangingPunct="1"/>
            <a:r>
              <a:rPr lang="de-DE" altLang="de-DE" sz="1100" b="1" dirty="0"/>
              <a:t>Wind oder falsche Bewegungen beim Annageln können Gleichgewicht beeinträchtigen.</a:t>
            </a:r>
            <a:br>
              <a:rPr lang="de-DE" altLang="de-DE" sz="1100" b="1" dirty="0"/>
            </a:br>
            <a:endParaRPr lang="de-DE" altLang="de-DE" sz="1100" b="1" dirty="0"/>
          </a:p>
          <a:p>
            <a:pPr eaLnBrk="1" hangingPunct="1"/>
            <a:r>
              <a:rPr lang="de-DE" altLang="de-DE" sz="1100" b="1" dirty="0"/>
              <a:t>Bessere Lösung suchen!</a:t>
            </a:r>
            <a:br>
              <a:rPr lang="de-DE" altLang="de-DE" sz="1100" b="1" dirty="0"/>
            </a:br>
            <a:endParaRPr lang="de-DE" altLang="de-DE" sz="1100" b="1" dirty="0"/>
          </a:p>
          <a:p>
            <a:pPr eaLnBrk="1" hangingPunct="1"/>
            <a:r>
              <a:rPr lang="de-DE" altLang="de-DE" sz="1100" b="1" dirty="0"/>
              <a:t>Gut: Leiter steht 1,00 m über Standplatz über.</a:t>
            </a:r>
          </a:p>
          <a:p>
            <a:pPr eaLnBrk="1" hangingPunct="1"/>
            <a:r>
              <a:rPr lang="de-DE" altLang="de-DE" sz="1100" b="1" dirty="0"/>
              <a:t>Gut: Leiter gegen Wegrutschen gesichert.</a:t>
            </a:r>
          </a:p>
        </p:txBody>
      </p:sp>
      <p:pic>
        <p:nvPicPr>
          <p:cNvPr id="30" name="Grafik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2791" y="1659265"/>
            <a:ext cx="242983" cy="299920"/>
          </a:xfrm>
          <a:prstGeom prst="rect">
            <a:avLst/>
          </a:prstGeom>
          <a:ln w="19050">
            <a:noFill/>
          </a:ln>
        </p:spPr>
      </p:pic>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5268" y="4299942"/>
            <a:ext cx="242983" cy="299920"/>
          </a:xfrm>
          <a:prstGeom prst="rect">
            <a:avLst/>
          </a:prstGeom>
          <a:ln w="19050">
            <a:noFill/>
          </a:ln>
        </p:spPr>
      </p:pic>
      <p:pic>
        <p:nvPicPr>
          <p:cNvPr id="11" name="Grafi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1071" y="2361670"/>
            <a:ext cx="242181" cy="299920"/>
          </a:xfrm>
          <a:prstGeom prst="rect">
            <a:avLst/>
          </a:prstGeom>
          <a:ln w="19050">
            <a:noFill/>
          </a:ln>
        </p:spPr>
      </p:pic>
    </p:spTree>
    <p:custDataLst>
      <p:tags r:id="rId1"/>
    </p:custDataLst>
    <p:extLst>
      <p:ext uri="{BB962C8B-B14F-4D97-AF65-F5344CB8AC3E}">
        <p14:creationId xmlns:p14="http://schemas.microsoft.com/office/powerpoint/2010/main" val="3603333120"/>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fade">
                                      <p:cBhvr>
                                        <p:cTn id="17" dur="1000"/>
                                        <p:tgtEl>
                                          <p:spTgt spid="2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xEl>
                                              <p:pRg st="2" end="2"/>
                                            </p:txEl>
                                          </p:spTgt>
                                        </p:tgtEl>
                                        <p:attrNameLst>
                                          <p:attrName>style.visibility</p:attrName>
                                        </p:attrNameLst>
                                      </p:cBhvr>
                                      <p:to>
                                        <p:strVal val="visible"/>
                                      </p:to>
                                    </p:set>
                                    <p:animEffect transition="in" filter="fade">
                                      <p:cBhvr>
                                        <p:cTn id="22" dur="1000"/>
                                        <p:tgtEl>
                                          <p:spTgt spid="2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xEl>
                                              <p:pRg st="3" end="3"/>
                                            </p:txEl>
                                          </p:spTgt>
                                        </p:tgtEl>
                                        <p:attrNameLst>
                                          <p:attrName>style.visibility</p:attrName>
                                        </p:attrNameLst>
                                      </p:cBhvr>
                                      <p:to>
                                        <p:strVal val="visible"/>
                                      </p:to>
                                    </p:set>
                                    <p:animEffect transition="in" filter="fade">
                                      <p:cBhvr>
                                        <p:cTn id="27" dur="1000"/>
                                        <p:tgtEl>
                                          <p:spTgt spid="2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xEl>
                                              <p:pRg st="4" end="4"/>
                                            </p:txEl>
                                          </p:spTgt>
                                        </p:tgtEl>
                                        <p:attrNameLst>
                                          <p:attrName>style.visibility</p:attrName>
                                        </p:attrNameLst>
                                      </p:cBhvr>
                                      <p:to>
                                        <p:strVal val="visible"/>
                                      </p:to>
                                    </p:set>
                                    <p:animEffect transition="in" filter="fade">
                                      <p:cBhvr>
                                        <p:cTn id="32" dur="1000"/>
                                        <p:tgtEl>
                                          <p:spTgt spid="21">
                                            <p:txEl>
                                              <p:pRg st="4" end="4"/>
                                            </p:txEl>
                                          </p:spTgt>
                                        </p:tgtEl>
                                      </p:cBhvr>
                                    </p:animEffect>
                                  </p:childTnLst>
                                </p:cTn>
                              </p:par>
                              <p:par>
                                <p:cTn id="33" presetID="1" presetClass="entr" presetSubtype="0" fill="hold" nodeType="withEffect">
                                  <p:stCondLst>
                                    <p:cond delay="0"/>
                                  </p:stCondLst>
                                  <p:childTnLst>
                                    <p:set>
                                      <p:cBhvr>
                                        <p:cTn id="34" dur="1" fill="hold">
                                          <p:stCondLst>
                                            <p:cond delay="999"/>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1">
                                            <p:txEl>
                                              <p:pRg st="5" end="5"/>
                                            </p:txEl>
                                          </p:spTgt>
                                        </p:tgtEl>
                                        <p:attrNameLst>
                                          <p:attrName>style.visibility</p:attrName>
                                        </p:attrNameLst>
                                      </p:cBhvr>
                                      <p:to>
                                        <p:strVal val="visible"/>
                                      </p:to>
                                    </p:set>
                                    <p:animEffect transition="in" filter="fade">
                                      <p:cBhvr>
                                        <p:cTn id="39" dur="1000"/>
                                        <p:tgtEl>
                                          <p:spTgt spid="21">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1">
                                            <p:txEl>
                                              <p:pRg st="6" end="6"/>
                                            </p:txEl>
                                          </p:spTgt>
                                        </p:tgtEl>
                                        <p:attrNameLst>
                                          <p:attrName>style.visibility</p:attrName>
                                        </p:attrNameLst>
                                      </p:cBhvr>
                                      <p:to>
                                        <p:strVal val="visible"/>
                                      </p:to>
                                    </p:set>
                                    <p:animEffect transition="in" filter="fade">
                                      <p:cBhvr>
                                        <p:cTn id="44" dur="1000"/>
                                        <p:tgtEl>
                                          <p:spTgt spid="21">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
                                            <p:txEl>
                                              <p:pRg st="7" end="7"/>
                                            </p:txEl>
                                          </p:spTgt>
                                        </p:tgtEl>
                                        <p:attrNameLst>
                                          <p:attrName>style.visibility</p:attrName>
                                        </p:attrNameLst>
                                      </p:cBhvr>
                                      <p:to>
                                        <p:strVal val="visible"/>
                                      </p:to>
                                    </p:set>
                                    <p:animEffect transition="in" filter="fade">
                                      <p:cBhvr>
                                        <p:cTn id="49" dur="1000"/>
                                        <p:tgtEl>
                                          <p:spTgt spid="21">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1">
                                            <p:txEl>
                                              <p:pRg st="8" end="8"/>
                                            </p:txEl>
                                          </p:spTgt>
                                        </p:tgtEl>
                                        <p:attrNameLst>
                                          <p:attrName>style.visibility</p:attrName>
                                        </p:attrNameLst>
                                      </p:cBhvr>
                                      <p:to>
                                        <p:strVal val="visible"/>
                                      </p:to>
                                    </p:set>
                                    <p:animEffect transition="in" filter="fade">
                                      <p:cBhvr>
                                        <p:cTn id="54" dur="1000"/>
                                        <p:tgtEl>
                                          <p:spTgt spid="21">
                                            <p:txEl>
                                              <p:pRg st="8" end="8"/>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1">
                                            <p:txEl>
                                              <p:pRg st="9" end="9"/>
                                            </p:txEl>
                                          </p:spTgt>
                                        </p:tgtEl>
                                        <p:attrNameLst>
                                          <p:attrName>style.visibility</p:attrName>
                                        </p:attrNameLst>
                                      </p:cBhvr>
                                      <p:to>
                                        <p:strVal val="visible"/>
                                      </p:to>
                                    </p:set>
                                    <p:animEffect transition="in" filter="fade">
                                      <p:cBhvr>
                                        <p:cTn id="59" dur="1000"/>
                                        <p:tgtEl>
                                          <p:spTgt spid="21">
                                            <p:txEl>
                                              <p:pRg st="9" end="9"/>
                                            </p:txEl>
                                          </p:spTgt>
                                        </p:tgtEl>
                                      </p:cBhvr>
                                    </p:animEffect>
                                  </p:childTnLst>
                                </p:cTn>
                              </p:par>
                              <p:par>
                                <p:cTn id="60" presetID="1" presetClass="entr" presetSubtype="0" fill="hold" nodeType="withEffect">
                                  <p:stCondLst>
                                    <p:cond delay="0"/>
                                  </p:stCondLst>
                                  <p:childTnLst>
                                    <p:set>
                                      <p:cBhvr>
                                        <p:cTn id="61" dur="1" fill="hold">
                                          <p:stCondLst>
                                            <p:cond delay="999"/>
                                          </p:stCondLst>
                                        </p:cTn>
                                        <p:tgtEl>
                                          <p:spTgt spid="3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1">
                                            <p:txEl>
                                              <p:pRg st="10" end="10"/>
                                            </p:txEl>
                                          </p:spTgt>
                                        </p:tgtEl>
                                        <p:attrNameLst>
                                          <p:attrName>style.visibility</p:attrName>
                                        </p:attrNameLst>
                                      </p:cBhvr>
                                      <p:to>
                                        <p:strVal val="visible"/>
                                      </p:to>
                                    </p:set>
                                    <p:animEffect transition="in" filter="fade">
                                      <p:cBhvr>
                                        <p:cTn id="66" dur="1000"/>
                                        <p:tgtEl>
                                          <p:spTgt spid="21">
                                            <p:txEl>
                                              <p:pRg st="10" end="10"/>
                                            </p:txEl>
                                          </p:spTgt>
                                        </p:tgtEl>
                                      </p:cBhvr>
                                    </p:animEffect>
                                  </p:childTnLst>
                                </p:cTn>
                              </p:par>
                              <p:par>
                                <p:cTn id="67" presetID="1" presetClass="entr" presetSubtype="0" fill="hold" nodeType="withEffect">
                                  <p:stCondLst>
                                    <p:cond delay="0"/>
                                  </p:stCondLst>
                                  <p:childTnLst>
                                    <p:set>
                                      <p:cBhvr>
                                        <p:cTn id="68" dur="1" fill="hold">
                                          <p:stCondLst>
                                            <p:cond delay="9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pic>
        <p:nvPicPr>
          <p:cNvPr id="13" name="Grafi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8090" y="631182"/>
            <a:ext cx="5528406" cy="4169166"/>
          </a:xfrm>
          <a:prstGeom prst="rect">
            <a:avLst/>
          </a:prstGeom>
          <a:noFill/>
          <a:ln>
            <a:noFill/>
          </a:ln>
        </p:spPr>
      </p:pic>
      <p:sp>
        <p:nvSpPr>
          <p:cNvPr id="21" name="Textfeld 20"/>
          <p:cNvSpPr txBox="1"/>
          <p:nvPr/>
        </p:nvSpPr>
        <p:spPr>
          <a:xfrm>
            <a:off x="179513" y="627534"/>
            <a:ext cx="3270269" cy="3308598"/>
          </a:xfrm>
          <a:prstGeom prst="rect">
            <a:avLst/>
          </a:prstGeom>
          <a:solidFill>
            <a:schemeClr val="bg1"/>
          </a:solidFill>
        </p:spPr>
        <p:txBody>
          <a:bodyPr wrap="square" rtlCol="0">
            <a:spAutoFit/>
          </a:bodyPr>
          <a:lstStyle/>
          <a:p>
            <a:pPr eaLnBrk="1" hangingPunct="1"/>
            <a:r>
              <a:rPr lang="de-DE" altLang="de-DE" sz="1100" b="1" dirty="0"/>
              <a:t>Herkömmliches Richten der Sparren </a:t>
            </a:r>
            <a:br>
              <a:rPr lang="de-DE" altLang="de-DE" sz="1100" b="1" dirty="0"/>
            </a:br>
            <a:endParaRPr lang="de-DE" altLang="de-DE" sz="1100" b="1" dirty="0"/>
          </a:p>
          <a:p>
            <a:pPr eaLnBrk="1" hangingPunct="1"/>
            <a:r>
              <a:rPr lang="de-DE" altLang="de-DE" sz="1100" b="1" dirty="0"/>
              <a:t>Annageln oder Anschrauben der Sparren.</a:t>
            </a:r>
            <a:br>
              <a:rPr lang="de-DE" altLang="de-DE" sz="1100" b="1" dirty="0"/>
            </a:br>
            <a:endParaRPr lang="de-DE" altLang="de-DE" sz="1100" b="1" dirty="0"/>
          </a:p>
          <a:p>
            <a:r>
              <a:rPr lang="de-DE" sz="1100" b="1" dirty="0"/>
              <a:t>Auch möglich:</a:t>
            </a:r>
          </a:p>
          <a:p>
            <a:r>
              <a:rPr lang="de-DE" sz="1100" b="1" dirty="0"/>
              <a:t>Sicherung über HSG am Kran mit Personensicherungsmodus. </a:t>
            </a:r>
          </a:p>
          <a:p>
            <a:endParaRPr lang="de-DE" sz="1100" b="1" dirty="0"/>
          </a:p>
          <a:p>
            <a:r>
              <a:rPr lang="de-DE" sz="1100" b="1" dirty="0"/>
              <a:t>Helm mit 4-Punkt-Kinnriemen (DIN EN 397)</a:t>
            </a:r>
          </a:p>
          <a:p>
            <a:endParaRPr lang="de-DE" sz="1100" b="1" dirty="0"/>
          </a:p>
          <a:p>
            <a:r>
              <a:rPr lang="de-DE" sz="1100" b="1" dirty="0"/>
              <a:t>Achtung! Ausnahmefall! </a:t>
            </a:r>
          </a:p>
          <a:p>
            <a:r>
              <a:rPr lang="de-DE" sz="1100" b="1" dirty="0"/>
              <a:t>Schriftliche, projektspezifische Gefährdungsbeurteilung hat ergeben, </a:t>
            </a:r>
          </a:p>
          <a:p>
            <a:r>
              <a:rPr lang="de-DE" sz="1100" b="1" dirty="0"/>
              <a:t>dass keine andere Sicherung möglich ist.</a:t>
            </a:r>
          </a:p>
          <a:p>
            <a:endParaRPr lang="de-DE" sz="1100" b="1" dirty="0"/>
          </a:p>
          <a:p>
            <a:r>
              <a:rPr lang="de-DE" sz="1100" b="1" dirty="0"/>
              <a:t>Alle dafür geforderten Randbedingungen sind einzuhalten!</a:t>
            </a:r>
          </a:p>
          <a:p>
            <a:endParaRPr lang="de-DE" sz="1100" b="1" dirty="0"/>
          </a:p>
          <a:p>
            <a:r>
              <a:rPr lang="de-DE" sz="1100" b="1" dirty="0"/>
              <a:t>Genaueres: </a:t>
            </a:r>
            <a:r>
              <a:rPr lang="de-DE" sz="1100" b="1" dirty="0">
                <a:hlinkClick r:id="rId5"/>
              </a:rPr>
              <a:t>bauforumplus.eu</a:t>
            </a:r>
            <a:endParaRPr lang="de-DE" altLang="de-DE" sz="1100" b="1" dirty="0"/>
          </a:p>
        </p:txBody>
      </p:sp>
      <p:pic>
        <p:nvPicPr>
          <p:cNvPr id="30" name="Grafik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2120" y="1894911"/>
            <a:ext cx="242983" cy="282966"/>
          </a:xfrm>
          <a:prstGeom prst="rect">
            <a:avLst/>
          </a:prstGeom>
          <a:ln w="19050">
            <a:noFill/>
          </a:ln>
        </p:spPr>
      </p:pic>
    </p:spTree>
    <p:custDataLst>
      <p:tags r:id="rId1"/>
    </p:custDataLst>
    <p:extLst>
      <p:ext uri="{BB962C8B-B14F-4D97-AF65-F5344CB8AC3E}">
        <p14:creationId xmlns:p14="http://schemas.microsoft.com/office/powerpoint/2010/main" val="2195434494"/>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fade">
                                      <p:cBhvr>
                                        <p:cTn id="17" dur="1000"/>
                                        <p:tgtEl>
                                          <p:spTgt spid="2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xEl>
                                              <p:pRg st="2" end="2"/>
                                            </p:txEl>
                                          </p:spTgt>
                                        </p:tgtEl>
                                        <p:attrNameLst>
                                          <p:attrName>style.visibility</p:attrName>
                                        </p:attrNameLst>
                                      </p:cBhvr>
                                      <p:to>
                                        <p:strVal val="visible"/>
                                      </p:to>
                                    </p:set>
                                    <p:animEffect transition="in" filter="fade">
                                      <p:cBhvr>
                                        <p:cTn id="22" dur="1000"/>
                                        <p:tgtEl>
                                          <p:spTgt spid="2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xEl>
                                              <p:pRg st="3" end="3"/>
                                            </p:txEl>
                                          </p:spTgt>
                                        </p:tgtEl>
                                        <p:attrNameLst>
                                          <p:attrName>style.visibility</p:attrName>
                                        </p:attrNameLst>
                                      </p:cBhvr>
                                      <p:to>
                                        <p:strVal val="visible"/>
                                      </p:to>
                                    </p:set>
                                    <p:animEffect transition="in" filter="fade">
                                      <p:cBhvr>
                                        <p:cTn id="27" dur="1000"/>
                                        <p:tgtEl>
                                          <p:spTgt spid="2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xEl>
                                              <p:pRg st="5" end="5"/>
                                            </p:txEl>
                                          </p:spTgt>
                                        </p:tgtEl>
                                        <p:attrNameLst>
                                          <p:attrName>style.visibility</p:attrName>
                                        </p:attrNameLst>
                                      </p:cBhvr>
                                      <p:to>
                                        <p:strVal val="visible"/>
                                      </p:to>
                                    </p:set>
                                    <p:animEffect transition="in" filter="fade">
                                      <p:cBhvr>
                                        <p:cTn id="32" dur="1000"/>
                                        <p:tgtEl>
                                          <p:spTgt spid="21">
                                            <p:txEl>
                                              <p:pRg st="5" end="5"/>
                                            </p:txEl>
                                          </p:spTgt>
                                        </p:tgtEl>
                                      </p:cBhvr>
                                    </p:animEffect>
                                  </p:childTnLst>
                                </p:cTn>
                              </p:par>
                              <p:par>
                                <p:cTn id="33" presetID="1" presetClass="entr" presetSubtype="0" fill="hold" nodeType="withEffect">
                                  <p:stCondLst>
                                    <p:cond delay="0"/>
                                  </p:stCondLst>
                                  <p:childTnLst>
                                    <p:set>
                                      <p:cBhvr>
                                        <p:cTn id="34" dur="1" fill="hold">
                                          <p:stCondLst>
                                            <p:cond delay="999"/>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1">
                                            <p:txEl>
                                              <p:pRg st="7" end="7"/>
                                            </p:txEl>
                                          </p:spTgt>
                                        </p:tgtEl>
                                        <p:attrNameLst>
                                          <p:attrName>style.visibility</p:attrName>
                                        </p:attrNameLst>
                                      </p:cBhvr>
                                      <p:to>
                                        <p:strVal val="visible"/>
                                      </p:to>
                                    </p:set>
                                    <p:animEffect transition="in" filter="fade">
                                      <p:cBhvr>
                                        <p:cTn id="39" dur="1000"/>
                                        <p:tgtEl>
                                          <p:spTgt spid="21">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1">
                                            <p:txEl>
                                              <p:pRg st="8" end="8"/>
                                            </p:txEl>
                                          </p:spTgt>
                                        </p:tgtEl>
                                        <p:attrNameLst>
                                          <p:attrName>style.visibility</p:attrName>
                                        </p:attrNameLst>
                                      </p:cBhvr>
                                      <p:to>
                                        <p:strVal val="visible"/>
                                      </p:to>
                                    </p:set>
                                    <p:animEffect transition="in" filter="fade">
                                      <p:cBhvr>
                                        <p:cTn id="44" dur="1000"/>
                                        <p:tgtEl>
                                          <p:spTgt spid="21">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
                                            <p:txEl>
                                              <p:pRg st="9" end="9"/>
                                            </p:txEl>
                                          </p:spTgt>
                                        </p:tgtEl>
                                        <p:attrNameLst>
                                          <p:attrName>style.visibility</p:attrName>
                                        </p:attrNameLst>
                                      </p:cBhvr>
                                      <p:to>
                                        <p:strVal val="visible"/>
                                      </p:to>
                                    </p:set>
                                    <p:animEffect transition="in" filter="fade">
                                      <p:cBhvr>
                                        <p:cTn id="49" dur="1000"/>
                                        <p:tgtEl>
                                          <p:spTgt spid="21">
                                            <p:txEl>
                                              <p:pRg st="9" end="9"/>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1">
                                            <p:txEl>
                                              <p:pRg st="11" end="11"/>
                                            </p:txEl>
                                          </p:spTgt>
                                        </p:tgtEl>
                                        <p:attrNameLst>
                                          <p:attrName>style.visibility</p:attrName>
                                        </p:attrNameLst>
                                      </p:cBhvr>
                                      <p:to>
                                        <p:strVal val="visible"/>
                                      </p:to>
                                    </p:set>
                                    <p:animEffect transition="in" filter="fade">
                                      <p:cBhvr>
                                        <p:cTn id="54" dur="1000"/>
                                        <p:tgtEl>
                                          <p:spTgt spid="21">
                                            <p:txEl>
                                              <p:pRg st="11" end="1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1">
                                            <p:txEl>
                                              <p:pRg st="13" end="13"/>
                                            </p:txEl>
                                          </p:spTgt>
                                        </p:tgtEl>
                                        <p:attrNameLst>
                                          <p:attrName>style.visibility</p:attrName>
                                        </p:attrNameLst>
                                      </p:cBhvr>
                                      <p:to>
                                        <p:strVal val="visible"/>
                                      </p:to>
                                    </p:set>
                                    <p:animEffect transition="in" filter="fade">
                                      <p:cBhvr>
                                        <p:cTn id="59" dur="1000"/>
                                        <p:tgtEl>
                                          <p:spTgt spid="21">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pic>
        <p:nvPicPr>
          <p:cNvPr id="13" name="Grafi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9491" y="632226"/>
            <a:ext cx="4860901" cy="4167080"/>
          </a:xfrm>
          <a:prstGeom prst="rect">
            <a:avLst/>
          </a:prstGeom>
          <a:noFill/>
          <a:ln>
            <a:noFill/>
          </a:ln>
        </p:spPr>
      </p:pic>
      <p:sp>
        <p:nvSpPr>
          <p:cNvPr id="21" name="Textfeld 20"/>
          <p:cNvSpPr txBox="1"/>
          <p:nvPr/>
        </p:nvSpPr>
        <p:spPr>
          <a:xfrm>
            <a:off x="179513" y="627534"/>
            <a:ext cx="2952327" cy="2800767"/>
          </a:xfrm>
          <a:prstGeom prst="rect">
            <a:avLst/>
          </a:prstGeom>
          <a:solidFill>
            <a:schemeClr val="bg1"/>
          </a:solidFill>
        </p:spPr>
        <p:txBody>
          <a:bodyPr wrap="square" rtlCol="0">
            <a:spAutoFit/>
          </a:bodyPr>
          <a:lstStyle/>
          <a:p>
            <a:r>
              <a:rPr lang="de-DE" altLang="de-DE" sz="1100" b="1" dirty="0"/>
              <a:t>Herkömmliches Richten der Sparren </a:t>
            </a:r>
            <a:br>
              <a:rPr lang="de-DE" altLang="de-DE" sz="1100" b="1" dirty="0"/>
            </a:br>
            <a:endParaRPr lang="de-DE" sz="1100" b="1" dirty="0"/>
          </a:p>
          <a:p>
            <a:r>
              <a:rPr lang="de-DE" sz="1100" b="1" dirty="0"/>
              <a:t>Kran als Anschlagpunkt für </a:t>
            </a:r>
            <a:r>
              <a:rPr lang="de-DE" sz="1100" b="1" dirty="0" err="1"/>
              <a:t>PSAgA</a:t>
            </a:r>
            <a:r>
              <a:rPr lang="de-DE" sz="1100" b="1" dirty="0"/>
              <a:t>.</a:t>
            </a:r>
          </a:p>
          <a:p>
            <a:endParaRPr lang="de-DE" sz="1100" b="1" dirty="0"/>
          </a:p>
          <a:p>
            <a:r>
              <a:rPr lang="de-DE" sz="1100" b="1" dirty="0"/>
              <a:t>Im Prinzip super - aber:</a:t>
            </a:r>
          </a:p>
          <a:p>
            <a:endParaRPr lang="de-DE" sz="1100" b="1" dirty="0"/>
          </a:p>
          <a:p>
            <a:r>
              <a:rPr lang="de-DE" sz="1100" b="1" dirty="0"/>
              <a:t>Sicherung mit HSG erfordert ausreichenden Freiraum unter Standplatz, um Sturz abzufangen.</a:t>
            </a:r>
          </a:p>
          <a:p>
            <a:endParaRPr lang="de-DE" altLang="de-DE" sz="1100" b="1" dirty="0"/>
          </a:p>
          <a:p>
            <a:r>
              <a:rPr lang="de-DE" altLang="de-DE" sz="1100" b="1" dirty="0"/>
              <a:t>Selbst modernste HSG brauchen mindestens 2,00 m Freiraum. </a:t>
            </a:r>
          </a:p>
          <a:p>
            <a:r>
              <a:rPr lang="de-DE" altLang="de-DE" sz="1100" b="1" dirty="0"/>
              <a:t>Hier nicht vorhanden!</a:t>
            </a:r>
          </a:p>
          <a:p>
            <a:endParaRPr lang="de-DE" altLang="de-DE" sz="1100" b="1" dirty="0"/>
          </a:p>
          <a:p>
            <a:r>
              <a:rPr lang="de-DE" altLang="de-DE" sz="1100" b="1" dirty="0"/>
              <a:t>Deshalb scheidet diese Methode im gezeigten Fall aus!</a:t>
            </a:r>
          </a:p>
        </p:txBody>
      </p:sp>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2041" y="2931790"/>
            <a:ext cx="907372" cy="1368152"/>
          </a:xfrm>
          <a:prstGeom prst="rect">
            <a:avLst/>
          </a:prstGeom>
          <a:noFill/>
          <a:ln w="28575">
            <a:noFill/>
          </a:ln>
        </p:spPr>
      </p:pic>
      <p:pic>
        <p:nvPicPr>
          <p:cNvPr id="8" name="Grafi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07904" y="872478"/>
            <a:ext cx="4109935" cy="3398543"/>
          </a:xfrm>
          <a:prstGeom prst="rect">
            <a:avLst/>
          </a:prstGeom>
          <a:ln w="9525" cap="sq">
            <a:noFill/>
            <a:miter lim="800000"/>
          </a:ln>
          <a:effectLst>
            <a:outerShdw blurRad="57150" dist="50800" dir="2700000" algn="tl" rotWithShape="0">
              <a:srgbClr val="000000">
                <a:alpha val="40000"/>
              </a:srgbClr>
            </a:outerShdw>
          </a:effectLst>
        </p:spPr>
      </p:pic>
      <p:pic>
        <p:nvPicPr>
          <p:cNvPr id="30" name="Grafik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1132" y="3910553"/>
            <a:ext cx="242181" cy="299920"/>
          </a:xfrm>
          <a:prstGeom prst="rect">
            <a:avLst/>
          </a:prstGeom>
          <a:ln w="19050">
            <a:noFill/>
          </a:ln>
        </p:spPr>
      </p:pic>
    </p:spTree>
    <p:custDataLst>
      <p:tags r:id="rId1"/>
    </p:custDataLst>
    <p:extLst>
      <p:ext uri="{BB962C8B-B14F-4D97-AF65-F5344CB8AC3E}">
        <p14:creationId xmlns:p14="http://schemas.microsoft.com/office/powerpoint/2010/main" val="831705703"/>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fade">
                                      <p:cBhvr>
                                        <p:cTn id="17" dur="1000"/>
                                        <p:tgtEl>
                                          <p:spTgt spid="2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xEl>
                                              <p:pRg st="3" end="3"/>
                                            </p:txEl>
                                          </p:spTgt>
                                        </p:tgtEl>
                                        <p:attrNameLst>
                                          <p:attrName>style.visibility</p:attrName>
                                        </p:attrNameLst>
                                      </p:cBhvr>
                                      <p:to>
                                        <p:strVal val="visible"/>
                                      </p:to>
                                    </p:set>
                                    <p:animEffect transition="in" filter="fade">
                                      <p:cBhvr>
                                        <p:cTn id="22" dur="1000"/>
                                        <p:tgtEl>
                                          <p:spTgt spid="2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xEl>
                                              <p:pRg st="5" end="5"/>
                                            </p:txEl>
                                          </p:spTgt>
                                        </p:tgtEl>
                                        <p:attrNameLst>
                                          <p:attrName>style.visibility</p:attrName>
                                        </p:attrNameLst>
                                      </p:cBhvr>
                                      <p:to>
                                        <p:strVal val="visible"/>
                                      </p:to>
                                    </p:set>
                                    <p:animEffect transition="in" filter="fade">
                                      <p:cBhvr>
                                        <p:cTn id="27" dur="1000"/>
                                        <p:tgtEl>
                                          <p:spTgt spid="2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xEl>
                                              <p:pRg st="7" end="7"/>
                                            </p:txEl>
                                          </p:spTgt>
                                        </p:tgtEl>
                                        <p:attrNameLst>
                                          <p:attrName>style.visibility</p:attrName>
                                        </p:attrNameLst>
                                      </p:cBhvr>
                                      <p:to>
                                        <p:strVal val="visible"/>
                                      </p:to>
                                    </p:set>
                                    <p:animEffect transition="in" filter="fade">
                                      <p:cBhvr>
                                        <p:cTn id="32" dur="1000"/>
                                        <p:tgtEl>
                                          <p:spTgt spid="21">
                                            <p:txEl>
                                              <p:pRg st="7" end="7"/>
                                            </p:txEl>
                                          </p:spTgt>
                                        </p:tgtEl>
                                      </p:cBhvr>
                                    </p:animEffect>
                                  </p:childTnLst>
                                </p:cTn>
                              </p:par>
                              <p:par>
                                <p:cTn id="33" presetID="22" presetClass="entr" presetSubtype="1" fill="hold" nodeType="withEffect">
                                  <p:stCondLst>
                                    <p:cond delay="1000"/>
                                  </p:stCondLst>
                                  <p:childTnLst>
                                    <p:set>
                                      <p:cBhvr>
                                        <p:cTn id="34" dur="1" fill="hold">
                                          <p:stCondLst>
                                            <p:cond delay="0"/>
                                          </p:stCondLst>
                                        </p:cTn>
                                        <p:tgtEl>
                                          <p:spTgt spid="7"/>
                                        </p:tgtEl>
                                        <p:attrNameLst>
                                          <p:attrName>style.visibility</p:attrName>
                                        </p:attrNameLst>
                                      </p:cBhvr>
                                      <p:to>
                                        <p:strVal val="visible"/>
                                      </p:to>
                                    </p:set>
                                    <p:animEffect transition="in" filter="wipe(up)">
                                      <p:cBhvr>
                                        <p:cTn id="35" dur="10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1">
                                            <p:txEl>
                                              <p:pRg st="8" end="8"/>
                                            </p:txEl>
                                          </p:spTgt>
                                        </p:tgtEl>
                                        <p:attrNameLst>
                                          <p:attrName>style.visibility</p:attrName>
                                        </p:attrNameLst>
                                      </p:cBhvr>
                                      <p:to>
                                        <p:strVal val="visible"/>
                                      </p:to>
                                    </p:set>
                                    <p:animEffect transition="in" filter="fade">
                                      <p:cBhvr>
                                        <p:cTn id="40" dur="1000"/>
                                        <p:tgtEl>
                                          <p:spTgt spid="21">
                                            <p:txEl>
                                              <p:pRg st="8" end="8"/>
                                            </p:txEl>
                                          </p:spTgt>
                                        </p:tgtEl>
                                      </p:cBhvr>
                                    </p:animEffect>
                                  </p:childTnLst>
                                </p:cTn>
                              </p:par>
                              <p:par>
                                <p:cTn id="41" presetID="1" presetClass="entr" presetSubtype="0" fill="hold" nodeType="withEffect">
                                  <p:stCondLst>
                                    <p:cond delay="500"/>
                                  </p:stCondLst>
                                  <p:childTnLst>
                                    <p:set>
                                      <p:cBhvr>
                                        <p:cTn id="42" dur="1" fill="hold">
                                          <p:stCondLst>
                                            <p:cond delay="999"/>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xEl>
                                              <p:pRg st="10" end="10"/>
                                            </p:txEl>
                                          </p:spTgt>
                                        </p:tgtEl>
                                        <p:attrNameLst>
                                          <p:attrName>style.visibility</p:attrName>
                                        </p:attrNameLst>
                                      </p:cBhvr>
                                      <p:to>
                                        <p:strVal val="visible"/>
                                      </p:to>
                                    </p:set>
                                    <p:animEffect transition="in" filter="fade">
                                      <p:cBhvr>
                                        <p:cTn id="47" dur="1000"/>
                                        <p:tgtEl>
                                          <p:spTgt spid="21">
                                            <p:txEl>
                                              <p:pRg st="10" end="10"/>
                                            </p:txEl>
                                          </p:spTgt>
                                        </p:tgtEl>
                                      </p:cBhvr>
                                    </p:animEffect>
                                  </p:childTnLst>
                                </p:cTn>
                              </p:par>
                              <p:par>
                                <p:cTn id="48" presetID="1" presetClass="entr" presetSubtype="0" fill="hold" nodeType="withEffect">
                                  <p:stCondLst>
                                    <p:cond delay="500"/>
                                  </p:stCondLst>
                                  <p:childTnLst>
                                    <p:set>
                                      <p:cBhvr>
                                        <p:cTn id="4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3586" y="624739"/>
            <a:ext cx="4860901" cy="4126928"/>
          </a:xfrm>
          <a:prstGeom prst="rect">
            <a:avLst/>
          </a:prstGeom>
          <a:noFill/>
          <a:ln>
            <a:noFill/>
          </a:ln>
        </p:spPr>
      </p:pic>
      <p:sp>
        <p:nvSpPr>
          <p:cNvPr id="21" name="Textfeld 20"/>
          <p:cNvSpPr txBox="1"/>
          <p:nvPr/>
        </p:nvSpPr>
        <p:spPr>
          <a:xfrm>
            <a:off x="179513" y="627534"/>
            <a:ext cx="3816423" cy="3985706"/>
          </a:xfrm>
          <a:prstGeom prst="rect">
            <a:avLst/>
          </a:prstGeom>
          <a:solidFill>
            <a:schemeClr val="bg1"/>
          </a:solidFill>
        </p:spPr>
        <p:txBody>
          <a:bodyPr wrap="square" rtlCol="0">
            <a:spAutoFit/>
          </a:bodyPr>
          <a:lstStyle/>
          <a:p>
            <a:r>
              <a:rPr lang="de-DE" altLang="de-DE" sz="1100" b="1" dirty="0"/>
              <a:t>Herkömmliches Richten der Sparren </a:t>
            </a:r>
            <a:br>
              <a:rPr lang="de-DE" altLang="de-DE" sz="1100" b="1" dirty="0"/>
            </a:br>
            <a:endParaRPr lang="de-DE" sz="1100" b="1" dirty="0"/>
          </a:p>
          <a:p>
            <a:r>
              <a:rPr lang="de-DE" sz="1100" b="1" dirty="0"/>
              <a:t>Sicherung mit </a:t>
            </a:r>
            <a:r>
              <a:rPr lang="de-DE" sz="1100" b="1" dirty="0" err="1"/>
              <a:t>PSAgA</a:t>
            </a:r>
            <a:r>
              <a:rPr lang="de-DE" sz="1100" b="1" dirty="0"/>
              <a:t> (HSG) an</a:t>
            </a:r>
          </a:p>
          <a:p>
            <a:r>
              <a:rPr lang="de-DE" sz="1100" b="1" dirty="0"/>
              <a:t>Temporärem-First-Sicherungs-System</a:t>
            </a:r>
          </a:p>
          <a:p>
            <a:r>
              <a:rPr lang="de-DE" sz="1100" b="1" dirty="0"/>
              <a:t>(TFS-System) aus der Schweiz</a:t>
            </a:r>
          </a:p>
          <a:p>
            <a:endParaRPr lang="de-DE" sz="1100" b="1" dirty="0"/>
          </a:p>
          <a:p>
            <a:r>
              <a:rPr lang="de-DE" sz="1100" b="1" dirty="0"/>
              <a:t>System kann bereits am Boden oder im Betrieb </a:t>
            </a:r>
          </a:p>
          <a:p>
            <a:r>
              <a:rPr lang="de-DE" sz="1100" b="1" dirty="0"/>
              <a:t>an der Firstpfette befestigt werden.</a:t>
            </a:r>
          </a:p>
          <a:p>
            <a:endParaRPr lang="de-DE" sz="1100" b="1" dirty="0"/>
          </a:p>
          <a:p>
            <a:r>
              <a:rPr lang="de-DE" sz="1100" b="1" dirty="0"/>
              <a:t>Firstpfette wird an Auflagern angeschlossen.</a:t>
            </a:r>
          </a:p>
          <a:p>
            <a:endParaRPr lang="de-DE" sz="1100" b="1" dirty="0"/>
          </a:p>
          <a:p>
            <a:r>
              <a:rPr lang="de-DE" sz="1100" b="1" dirty="0"/>
              <a:t>Alle Flugsparren werden vom Giebelgerüst aus an allen Pfetten angeschlossen.</a:t>
            </a:r>
          </a:p>
          <a:p>
            <a:endParaRPr lang="de-DE" sz="1100" b="1" dirty="0"/>
          </a:p>
          <a:p>
            <a:r>
              <a:rPr lang="de-DE" sz="1100" b="1" dirty="0"/>
              <a:t>Danach kann eine Sicherung auf der Firstpfette erfolgen.</a:t>
            </a:r>
          </a:p>
          <a:p>
            <a:endParaRPr lang="de-DE" sz="1100" b="1" dirty="0"/>
          </a:p>
          <a:p>
            <a:r>
              <a:rPr lang="de-DE" sz="1100" b="1" dirty="0"/>
              <a:t>Um Sturz abzufangen, ausreichender Freiraum nötig.</a:t>
            </a:r>
          </a:p>
          <a:p>
            <a:r>
              <a:rPr lang="de-DE" sz="1100" b="1" dirty="0"/>
              <a:t>Erforderlicher Freiraum unter UK Pfette</a:t>
            </a:r>
          </a:p>
          <a:p>
            <a:r>
              <a:rPr lang="de-DE" sz="1100" b="1" dirty="0"/>
              <a:t>zur Sicherung einer Person: </a:t>
            </a:r>
          </a:p>
          <a:p>
            <a:r>
              <a:rPr lang="de-DE" sz="1100" b="1" dirty="0"/>
              <a:t>15 m Spannweite: 4,00 m Freiraum </a:t>
            </a:r>
          </a:p>
          <a:p>
            <a:r>
              <a:rPr lang="de-DE" sz="1100" b="1" dirty="0"/>
              <a:t>12 m Spannweite: 3,60 m Freiraum </a:t>
            </a:r>
          </a:p>
          <a:p>
            <a:r>
              <a:rPr lang="de-DE" sz="1100" b="1" dirty="0"/>
              <a:t>  8 m Spannweite: 3,20 m Freiraum </a:t>
            </a:r>
          </a:p>
        </p:txBody>
      </p:sp>
    </p:spTree>
    <p:custDataLst>
      <p:tags r:id="rId1"/>
    </p:custDataLst>
    <p:extLst>
      <p:ext uri="{BB962C8B-B14F-4D97-AF65-F5344CB8AC3E}">
        <p14:creationId xmlns:p14="http://schemas.microsoft.com/office/powerpoint/2010/main" val="1570262243"/>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fade">
                                      <p:cBhvr>
                                        <p:cTn id="17" dur="1000"/>
                                        <p:tgtEl>
                                          <p:spTgt spid="2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xEl>
                                              <p:pRg st="2" end="2"/>
                                            </p:txEl>
                                          </p:spTgt>
                                        </p:tgtEl>
                                        <p:attrNameLst>
                                          <p:attrName>style.visibility</p:attrName>
                                        </p:attrNameLst>
                                      </p:cBhvr>
                                      <p:to>
                                        <p:strVal val="visible"/>
                                      </p:to>
                                    </p:set>
                                    <p:animEffect transition="in" filter="fade">
                                      <p:cBhvr>
                                        <p:cTn id="22" dur="1000"/>
                                        <p:tgtEl>
                                          <p:spTgt spid="2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xEl>
                                              <p:pRg st="3" end="3"/>
                                            </p:txEl>
                                          </p:spTgt>
                                        </p:tgtEl>
                                        <p:attrNameLst>
                                          <p:attrName>style.visibility</p:attrName>
                                        </p:attrNameLst>
                                      </p:cBhvr>
                                      <p:to>
                                        <p:strVal val="visible"/>
                                      </p:to>
                                    </p:set>
                                    <p:animEffect transition="in" filter="fade">
                                      <p:cBhvr>
                                        <p:cTn id="27" dur="1000"/>
                                        <p:tgtEl>
                                          <p:spTgt spid="2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xEl>
                                              <p:pRg st="5" end="5"/>
                                            </p:txEl>
                                          </p:spTgt>
                                        </p:tgtEl>
                                        <p:attrNameLst>
                                          <p:attrName>style.visibility</p:attrName>
                                        </p:attrNameLst>
                                      </p:cBhvr>
                                      <p:to>
                                        <p:strVal val="visible"/>
                                      </p:to>
                                    </p:set>
                                    <p:animEffect transition="in" filter="fade">
                                      <p:cBhvr>
                                        <p:cTn id="32" dur="1000"/>
                                        <p:tgtEl>
                                          <p:spTgt spid="2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xEl>
                                              <p:pRg st="6" end="6"/>
                                            </p:txEl>
                                          </p:spTgt>
                                        </p:tgtEl>
                                        <p:attrNameLst>
                                          <p:attrName>style.visibility</p:attrName>
                                        </p:attrNameLst>
                                      </p:cBhvr>
                                      <p:to>
                                        <p:strVal val="visible"/>
                                      </p:to>
                                    </p:set>
                                    <p:animEffect transition="in" filter="fade">
                                      <p:cBhvr>
                                        <p:cTn id="37" dur="1000"/>
                                        <p:tgtEl>
                                          <p:spTgt spid="2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xEl>
                                              <p:pRg st="8" end="8"/>
                                            </p:txEl>
                                          </p:spTgt>
                                        </p:tgtEl>
                                        <p:attrNameLst>
                                          <p:attrName>style.visibility</p:attrName>
                                        </p:attrNameLst>
                                      </p:cBhvr>
                                      <p:to>
                                        <p:strVal val="visible"/>
                                      </p:to>
                                    </p:set>
                                    <p:animEffect transition="in" filter="fade">
                                      <p:cBhvr>
                                        <p:cTn id="42" dur="1000"/>
                                        <p:tgtEl>
                                          <p:spTgt spid="21">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xEl>
                                              <p:pRg st="10" end="10"/>
                                            </p:txEl>
                                          </p:spTgt>
                                        </p:tgtEl>
                                        <p:attrNameLst>
                                          <p:attrName>style.visibility</p:attrName>
                                        </p:attrNameLst>
                                      </p:cBhvr>
                                      <p:to>
                                        <p:strVal val="visible"/>
                                      </p:to>
                                    </p:set>
                                    <p:animEffect transition="in" filter="fade">
                                      <p:cBhvr>
                                        <p:cTn id="47" dur="1000"/>
                                        <p:tgtEl>
                                          <p:spTgt spid="21">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
                                            <p:txEl>
                                              <p:pRg st="12" end="12"/>
                                            </p:txEl>
                                          </p:spTgt>
                                        </p:tgtEl>
                                        <p:attrNameLst>
                                          <p:attrName>style.visibility</p:attrName>
                                        </p:attrNameLst>
                                      </p:cBhvr>
                                      <p:to>
                                        <p:strVal val="visible"/>
                                      </p:to>
                                    </p:set>
                                    <p:animEffect transition="in" filter="fade">
                                      <p:cBhvr>
                                        <p:cTn id="52" dur="1000"/>
                                        <p:tgtEl>
                                          <p:spTgt spid="21">
                                            <p:txEl>
                                              <p:pRg st="12" end="1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xEl>
                                              <p:pRg st="14" end="14"/>
                                            </p:txEl>
                                          </p:spTgt>
                                        </p:tgtEl>
                                        <p:attrNameLst>
                                          <p:attrName>style.visibility</p:attrName>
                                        </p:attrNameLst>
                                      </p:cBhvr>
                                      <p:to>
                                        <p:strVal val="visible"/>
                                      </p:to>
                                    </p:set>
                                    <p:animEffect transition="in" filter="fade">
                                      <p:cBhvr>
                                        <p:cTn id="57" dur="1000"/>
                                        <p:tgtEl>
                                          <p:spTgt spid="21">
                                            <p:txEl>
                                              <p:pRg st="14" end="1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1">
                                            <p:txEl>
                                              <p:pRg st="15" end="15"/>
                                            </p:txEl>
                                          </p:spTgt>
                                        </p:tgtEl>
                                        <p:attrNameLst>
                                          <p:attrName>style.visibility</p:attrName>
                                        </p:attrNameLst>
                                      </p:cBhvr>
                                      <p:to>
                                        <p:strVal val="visible"/>
                                      </p:to>
                                    </p:set>
                                    <p:animEffect transition="in" filter="fade">
                                      <p:cBhvr>
                                        <p:cTn id="62" dur="1000"/>
                                        <p:tgtEl>
                                          <p:spTgt spid="21">
                                            <p:txEl>
                                              <p:pRg st="15" end="1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1">
                                            <p:txEl>
                                              <p:pRg st="16" end="16"/>
                                            </p:txEl>
                                          </p:spTgt>
                                        </p:tgtEl>
                                        <p:attrNameLst>
                                          <p:attrName>style.visibility</p:attrName>
                                        </p:attrNameLst>
                                      </p:cBhvr>
                                      <p:to>
                                        <p:strVal val="visible"/>
                                      </p:to>
                                    </p:set>
                                    <p:animEffect transition="in" filter="fade">
                                      <p:cBhvr>
                                        <p:cTn id="67" dur="1000"/>
                                        <p:tgtEl>
                                          <p:spTgt spid="21">
                                            <p:txEl>
                                              <p:pRg st="16" end="16"/>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1">
                                            <p:txEl>
                                              <p:pRg st="17" end="17"/>
                                            </p:txEl>
                                          </p:spTgt>
                                        </p:tgtEl>
                                        <p:attrNameLst>
                                          <p:attrName>style.visibility</p:attrName>
                                        </p:attrNameLst>
                                      </p:cBhvr>
                                      <p:to>
                                        <p:strVal val="visible"/>
                                      </p:to>
                                    </p:set>
                                    <p:animEffect transition="in" filter="fade">
                                      <p:cBhvr>
                                        <p:cTn id="72" dur="1000"/>
                                        <p:tgtEl>
                                          <p:spTgt spid="21">
                                            <p:txEl>
                                              <p:pRg st="17" end="17"/>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1">
                                            <p:txEl>
                                              <p:pRg st="18" end="18"/>
                                            </p:txEl>
                                          </p:spTgt>
                                        </p:tgtEl>
                                        <p:attrNameLst>
                                          <p:attrName>style.visibility</p:attrName>
                                        </p:attrNameLst>
                                      </p:cBhvr>
                                      <p:to>
                                        <p:strVal val="visible"/>
                                      </p:to>
                                    </p:set>
                                    <p:animEffect transition="in" filter="fade">
                                      <p:cBhvr>
                                        <p:cTn id="77" dur="1000"/>
                                        <p:tgtEl>
                                          <p:spTgt spid="21">
                                            <p:txEl>
                                              <p:pRg st="18" end="18"/>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1">
                                            <p:txEl>
                                              <p:pRg st="19" end="19"/>
                                            </p:txEl>
                                          </p:spTgt>
                                        </p:tgtEl>
                                        <p:attrNameLst>
                                          <p:attrName>style.visibility</p:attrName>
                                        </p:attrNameLst>
                                      </p:cBhvr>
                                      <p:to>
                                        <p:strVal val="visible"/>
                                      </p:to>
                                    </p:set>
                                    <p:animEffect transition="in" filter="fade">
                                      <p:cBhvr>
                                        <p:cTn id="82" dur="1000"/>
                                        <p:tgtEl>
                                          <p:spTgt spid="21">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7181" y="627535"/>
            <a:ext cx="4155616" cy="4161474"/>
          </a:xfrm>
          <a:prstGeom prst="rect">
            <a:avLst/>
          </a:prstGeom>
          <a:noFill/>
          <a:ln>
            <a:noFill/>
          </a:ln>
        </p:spPr>
      </p:pic>
      <p:sp>
        <p:nvSpPr>
          <p:cNvPr id="21" name="Textfeld 20"/>
          <p:cNvSpPr txBox="1"/>
          <p:nvPr/>
        </p:nvSpPr>
        <p:spPr>
          <a:xfrm>
            <a:off x="179513" y="627534"/>
            <a:ext cx="3024335" cy="1615827"/>
          </a:xfrm>
          <a:prstGeom prst="rect">
            <a:avLst/>
          </a:prstGeom>
          <a:solidFill>
            <a:schemeClr val="bg1"/>
          </a:solidFill>
        </p:spPr>
        <p:txBody>
          <a:bodyPr wrap="square" rtlCol="0">
            <a:spAutoFit/>
          </a:bodyPr>
          <a:lstStyle/>
          <a:p>
            <a:r>
              <a:rPr lang="de-DE" sz="1100" b="1" dirty="0"/>
              <a:t>Beispiel: </a:t>
            </a:r>
          </a:p>
          <a:p>
            <a:r>
              <a:rPr lang="de-DE" sz="1100" b="1" dirty="0"/>
              <a:t>Kehlbalkenlage auf Massivbau.</a:t>
            </a:r>
          </a:p>
          <a:p>
            <a:endParaRPr lang="de-DE" sz="1100" b="1" dirty="0"/>
          </a:p>
          <a:p>
            <a:r>
              <a:rPr lang="de-DE" sz="1100" b="1" dirty="0"/>
              <a:t>Richten von Einzelbauteilen.</a:t>
            </a:r>
            <a:br>
              <a:rPr lang="de-DE" sz="1100" b="1" dirty="0"/>
            </a:br>
            <a:endParaRPr lang="de-DE" sz="1100" b="1" dirty="0"/>
          </a:p>
          <a:p>
            <a:endParaRPr lang="de-DE" sz="1100" b="1" dirty="0"/>
          </a:p>
          <a:p>
            <a:r>
              <a:rPr lang="de-DE" sz="1100" b="1" dirty="0"/>
              <a:t>Schöne Baustelle?</a:t>
            </a:r>
          </a:p>
          <a:p>
            <a:endParaRPr lang="de-DE" sz="1100" b="1" dirty="0"/>
          </a:p>
          <a:p>
            <a:r>
              <a:rPr lang="de-DE" sz="1100" b="1" dirty="0"/>
              <a:t>Schauen wir mal!</a:t>
            </a:r>
          </a:p>
        </p:txBody>
      </p:sp>
    </p:spTree>
    <p:custDataLst>
      <p:tags r:id="rId1"/>
    </p:custDataLst>
    <p:extLst>
      <p:ext uri="{BB962C8B-B14F-4D97-AF65-F5344CB8AC3E}">
        <p14:creationId xmlns:p14="http://schemas.microsoft.com/office/powerpoint/2010/main" val="1164165437"/>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1">
                                            <p:bg/>
                                          </p:spTgt>
                                        </p:tgtEl>
                                        <p:attrNameLst>
                                          <p:attrName>style.visibility</p:attrName>
                                        </p:attrNameLst>
                                      </p:cBhvr>
                                      <p:to>
                                        <p:strVal val="visible"/>
                                      </p:to>
                                    </p:set>
                                    <p:animEffect transition="in" filter="fade">
                                      <p:cBhvr>
                                        <p:cTn id="11" dur="1000"/>
                                        <p:tgtEl>
                                          <p:spTgt spid="21">
                                            <p:bg/>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1">
                                            <p:txEl>
                                              <p:pRg st="0" end="0"/>
                                            </p:txEl>
                                          </p:spTgt>
                                        </p:tgtEl>
                                        <p:attrNameLst>
                                          <p:attrName>style.visibility</p:attrName>
                                        </p:attrNameLst>
                                      </p:cBhvr>
                                      <p:to>
                                        <p:strVal val="visible"/>
                                      </p:to>
                                    </p:set>
                                    <p:animEffect transition="in" filter="fade">
                                      <p:cBhvr>
                                        <p:cTn id="14" dur="1000"/>
                                        <p:tgtEl>
                                          <p:spTgt spid="21">
                                            <p:txEl>
                                              <p:pRg st="0" end="0"/>
                                            </p:txEl>
                                          </p:spTgt>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21">
                                            <p:txEl>
                                              <p:pRg st="1" end="1"/>
                                            </p:txEl>
                                          </p:spTgt>
                                        </p:tgtEl>
                                        <p:attrNameLst>
                                          <p:attrName>style.visibility</p:attrName>
                                        </p:attrNameLst>
                                      </p:cBhvr>
                                      <p:to>
                                        <p:strVal val="visible"/>
                                      </p:to>
                                    </p:set>
                                    <p:animEffect transition="in" filter="fade">
                                      <p:cBhvr>
                                        <p:cTn id="18" dur="1000"/>
                                        <p:tgtEl>
                                          <p:spTgt spid="2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xEl>
                                              <p:pRg st="3" end="3"/>
                                            </p:txEl>
                                          </p:spTgt>
                                        </p:tgtEl>
                                        <p:attrNameLst>
                                          <p:attrName>style.visibility</p:attrName>
                                        </p:attrNameLst>
                                      </p:cBhvr>
                                      <p:to>
                                        <p:strVal val="visible"/>
                                      </p:to>
                                    </p:set>
                                    <p:animEffect transition="in" filter="fade">
                                      <p:cBhvr>
                                        <p:cTn id="23" dur="1000"/>
                                        <p:tgtEl>
                                          <p:spTgt spid="21">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xEl>
                                              <p:pRg st="5" end="5"/>
                                            </p:txEl>
                                          </p:spTgt>
                                        </p:tgtEl>
                                        <p:attrNameLst>
                                          <p:attrName>style.visibility</p:attrName>
                                        </p:attrNameLst>
                                      </p:cBhvr>
                                      <p:to>
                                        <p:strVal val="visible"/>
                                      </p:to>
                                    </p:set>
                                    <p:animEffect transition="in" filter="fade">
                                      <p:cBhvr>
                                        <p:cTn id="28" dur="1000"/>
                                        <p:tgtEl>
                                          <p:spTgt spid="21">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xEl>
                                              <p:pRg st="7" end="7"/>
                                            </p:txEl>
                                          </p:spTgt>
                                        </p:tgtEl>
                                        <p:attrNameLst>
                                          <p:attrName>style.visibility</p:attrName>
                                        </p:attrNameLst>
                                      </p:cBhvr>
                                      <p:to>
                                        <p:strVal val="visible"/>
                                      </p:to>
                                    </p:set>
                                    <p:animEffect transition="in" filter="fade">
                                      <p:cBhvr>
                                        <p:cTn id="33" dur="1000"/>
                                        <p:tgtEl>
                                          <p:spTgt spid="2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659" y="624739"/>
            <a:ext cx="4031837" cy="4126928"/>
          </a:xfrm>
          <a:prstGeom prst="rect">
            <a:avLst/>
          </a:prstGeom>
          <a:noFill/>
          <a:ln>
            <a:noFill/>
          </a:ln>
        </p:spPr>
      </p:pic>
      <p:sp>
        <p:nvSpPr>
          <p:cNvPr id="21" name="Textfeld 20"/>
          <p:cNvSpPr txBox="1"/>
          <p:nvPr/>
        </p:nvSpPr>
        <p:spPr>
          <a:xfrm>
            <a:off x="179513" y="627534"/>
            <a:ext cx="4248471" cy="3985706"/>
          </a:xfrm>
          <a:prstGeom prst="rect">
            <a:avLst/>
          </a:prstGeom>
          <a:solidFill>
            <a:schemeClr val="bg1"/>
          </a:solidFill>
        </p:spPr>
        <p:txBody>
          <a:bodyPr wrap="square" rtlCol="0">
            <a:spAutoFit/>
          </a:bodyPr>
          <a:lstStyle/>
          <a:p>
            <a:r>
              <a:rPr lang="de-DE" altLang="de-DE" sz="1100" b="1" dirty="0"/>
              <a:t>Herkömmliches Richten der Sparren </a:t>
            </a:r>
            <a:br>
              <a:rPr lang="de-DE" altLang="de-DE" sz="1100" b="1" dirty="0"/>
            </a:br>
            <a:endParaRPr lang="de-DE" sz="1100" b="1" dirty="0"/>
          </a:p>
          <a:p>
            <a:r>
              <a:rPr lang="de-DE" sz="1100" b="1" dirty="0"/>
              <a:t>Auffangeinrichtung für das Arbeiten auf den Pfetten</a:t>
            </a:r>
          </a:p>
          <a:p>
            <a:endParaRPr lang="de-DE" sz="1100" b="1" dirty="0"/>
          </a:p>
          <a:p>
            <a:r>
              <a:rPr lang="de-DE" sz="1100" b="1" dirty="0"/>
              <a:t>Bisher in Deutschland kaum bekannt!</a:t>
            </a:r>
          </a:p>
          <a:p>
            <a:r>
              <a:rPr lang="de-DE" sz="1100" b="1" dirty="0"/>
              <a:t>Bisher keinerlei Regelungen dazu in Vorschriften!</a:t>
            </a:r>
          </a:p>
          <a:p>
            <a:endParaRPr lang="de-DE" sz="1100" b="1" dirty="0"/>
          </a:p>
          <a:p>
            <a:r>
              <a:rPr lang="de-DE" sz="1100" b="1" dirty="0"/>
              <a:t>Aufblasbare Säcke 0,65 m x 1,10 m x 2,00 m (b x h x l)</a:t>
            </a:r>
            <a:br>
              <a:rPr lang="de-DE" sz="1100" b="1" dirty="0"/>
            </a:br>
            <a:r>
              <a:rPr lang="de-DE" sz="1100" b="1" dirty="0"/>
              <a:t>Klein zusammenlegbar. Leicht zu transportieren.</a:t>
            </a:r>
          </a:p>
          <a:p>
            <a:r>
              <a:rPr lang="de-DE" sz="1100" b="1" dirty="0"/>
              <a:t>Werden mit Clips variabel verbunden.</a:t>
            </a:r>
          </a:p>
          <a:p>
            <a:endParaRPr lang="de-DE" sz="1100" b="1" dirty="0"/>
          </a:p>
          <a:p>
            <a:r>
              <a:rPr lang="de-DE" sz="1100" b="1" dirty="0"/>
              <a:t>Vergleichbar mit Auffangnetzen. </a:t>
            </a:r>
          </a:p>
          <a:p>
            <a:endParaRPr lang="de-DE" sz="1100" b="1" dirty="0"/>
          </a:p>
          <a:p>
            <a:r>
              <a:rPr lang="de-DE" sz="1100" b="1" dirty="0"/>
              <a:t>Einsetzbar wo Freiraum unter Netzen nicht ausreicht,</a:t>
            </a:r>
          </a:p>
          <a:p>
            <a:r>
              <a:rPr lang="de-DE" sz="1100" b="1" dirty="0"/>
              <a:t>bzw. wo keine Anschlagpunkte vorhanden sind.</a:t>
            </a:r>
          </a:p>
          <a:p>
            <a:endParaRPr lang="de-DE" sz="1100" b="1" dirty="0"/>
          </a:p>
          <a:p>
            <a:r>
              <a:rPr lang="de-DE" sz="1100" b="1" dirty="0"/>
              <a:t>Einsetzbar bis 4,10 m Freiraum unter zu Sicherndem.</a:t>
            </a:r>
          </a:p>
          <a:p>
            <a:endParaRPr lang="de-DE" sz="1100" b="1" dirty="0"/>
          </a:p>
          <a:p>
            <a:r>
              <a:rPr lang="de-DE" sz="1100" b="1" dirty="0"/>
              <a:t>Bei zweilagiger Nutzung einsetzbar bis 5,20 m Freiraum unter zu Sicherndem.</a:t>
            </a:r>
          </a:p>
          <a:p>
            <a:endParaRPr lang="de-DE" sz="1100" b="1" dirty="0"/>
          </a:p>
          <a:p>
            <a:r>
              <a:rPr lang="de-DE" sz="1100" b="1" dirty="0"/>
              <a:t>Kann vom „Bodenpersonal“ jeweils unter dem zu Sichernden platziert werden.</a:t>
            </a:r>
          </a:p>
        </p:txBody>
      </p:sp>
    </p:spTree>
    <p:custDataLst>
      <p:tags r:id="rId1"/>
    </p:custDataLst>
    <p:extLst>
      <p:ext uri="{BB962C8B-B14F-4D97-AF65-F5344CB8AC3E}">
        <p14:creationId xmlns:p14="http://schemas.microsoft.com/office/powerpoint/2010/main" val="1101076384"/>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xEl>
                                              <p:pRg st="1" end="1"/>
                                            </p:txEl>
                                          </p:spTgt>
                                        </p:tgtEl>
                                        <p:attrNameLst>
                                          <p:attrName>style.visibility</p:attrName>
                                        </p:attrNameLst>
                                      </p:cBhvr>
                                      <p:to>
                                        <p:strVal val="visible"/>
                                      </p:to>
                                    </p:set>
                                    <p:animEffect transition="in" filter="fade">
                                      <p:cBhvr>
                                        <p:cTn id="18" dur="1000"/>
                                        <p:tgtEl>
                                          <p:spTgt spid="2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xEl>
                                              <p:pRg st="3" end="3"/>
                                            </p:txEl>
                                          </p:spTgt>
                                        </p:tgtEl>
                                        <p:attrNameLst>
                                          <p:attrName>style.visibility</p:attrName>
                                        </p:attrNameLst>
                                      </p:cBhvr>
                                      <p:to>
                                        <p:strVal val="visible"/>
                                      </p:to>
                                    </p:set>
                                    <p:animEffect transition="in" filter="fade">
                                      <p:cBhvr>
                                        <p:cTn id="23" dur="1000"/>
                                        <p:tgtEl>
                                          <p:spTgt spid="21">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xEl>
                                              <p:pRg st="4" end="4"/>
                                            </p:txEl>
                                          </p:spTgt>
                                        </p:tgtEl>
                                        <p:attrNameLst>
                                          <p:attrName>style.visibility</p:attrName>
                                        </p:attrNameLst>
                                      </p:cBhvr>
                                      <p:to>
                                        <p:strVal val="visible"/>
                                      </p:to>
                                    </p:set>
                                    <p:animEffect transition="in" filter="fade">
                                      <p:cBhvr>
                                        <p:cTn id="28" dur="1000"/>
                                        <p:tgtEl>
                                          <p:spTgt spid="21">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xEl>
                                              <p:pRg st="6" end="6"/>
                                            </p:txEl>
                                          </p:spTgt>
                                        </p:tgtEl>
                                        <p:attrNameLst>
                                          <p:attrName>style.visibility</p:attrName>
                                        </p:attrNameLst>
                                      </p:cBhvr>
                                      <p:to>
                                        <p:strVal val="visible"/>
                                      </p:to>
                                    </p:set>
                                    <p:animEffect transition="in" filter="fade">
                                      <p:cBhvr>
                                        <p:cTn id="33" dur="1000"/>
                                        <p:tgtEl>
                                          <p:spTgt spid="21">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1">
                                            <p:txEl>
                                              <p:pRg st="7" end="7"/>
                                            </p:txEl>
                                          </p:spTgt>
                                        </p:tgtEl>
                                        <p:attrNameLst>
                                          <p:attrName>style.visibility</p:attrName>
                                        </p:attrNameLst>
                                      </p:cBhvr>
                                      <p:to>
                                        <p:strVal val="visible"/>
                                      </p:to>
                                    </p:set>
                                    <p:animEffect transition="in" filter="fade">
                                      <p:cBhvr>
                                        <p:cTn id="38" dur="1000"/>
                                        <p:tgtEl>
                                          <p:spTgt spid="21">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
                                            <p:txEl>
                                              <p:pRg st="9" end="9"/>
                                            </p:txEl>
                                          </p:spTgt>
                                        </p:tgtEl>
                                        <p:attrNameLst>
                                          <p:attrName>style.visibility</p:attrName>
                                        </p:attrNameLst>
                                      </p:cBhvr>
                                      <p:to>
                                        <p:strVal val="visible"/>
                                      </p:to>
                                    </p:set>
                                    <p:animEffect transition="in" filter="fade">
                                      <p:cBhvr>
                                        <p:cTn id="43" dur="1000"/>
                                        <p:tgtEl>
                                          <p:spTgt spid="21">
                                            <p:txEl>
                                              <p:pRg st="9" end="9"/>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xEl>
                                              <p:pRg st="11" end="11"/>
                                            </p:txEl>
                                          </p:spTgt>
                                        </p:tgtEl>
                                        <p:attrNameLst>
                                          <p:attrName>style.visibility</p:attrName>
                                        </p:attrNameLst>
                                      </p:cBhvr>
                                      <p:to>
                                        <p:strVal val="visible"/>
                                      </p:to>
                                    </p:set>
                                    <p:animEffect transition="in" filter="fade">
                                      <p:cBhvr>
                                        <p:cTn id="48" dur="1000"/>
                                        <p:tgtEl>
                                          <p:spTgt spid="21">
                                            <p:txEl>
                                              <p:pRg st="11" end="1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1">
                                            <p:txEl>
                                              <p:pRg st="12" end="12"/>
                                            </p:txEl>
                                          </p:spTgt>
                                        </p:tgtEl>
                                        <p:attrNameLst>
                                          <p:attrName>style.visibility</p:attrName>
                                        </p:attrNameLst>
                                      </p:cBhvr>
                                      <p:to>
                                        <p:strVal val="visible"/>
                                      </p:to>
                                    </p:set>
                                    <p:animEffect transition="in" filter="fade">
                                      <p:cBhvr>
                                        <p:cTn id="53" dur="1000"/>
                                        <p:tgtEl>
                                          <p:spTgt spid="21">
                                            <p:txEl>
                                              <p:pRg st="12" end="1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1">
                                            <p:txEl>
                                              <p:pRg st="14" end="14"/>
                                            </p:txEl>
                                          </p:spTgt>
                                        </p:tgtEl>
                                        <p:attrNameLst>
                                          <p:attrName>style.visibility</p:attrName>
                                        </p:attrNameLst>
                                      </p:cBhvr>
                                      <p:to>
                                        <p:strVal val="visible"/>
                                      </p:to>
                                    </p:set>
                                    <p:animEffect transition="in" filter="fade">
                                      <p:cBhvr>
                                        <p:cTn id="58" dur="1000"/>
                                        <p:tgtEl>
                                          <p:spTgt spid="21">
                                            <p:txEl>
                                              <p:pRg st="14" end="1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1">
                                            <p:txEl>
                                              <p:pRg st="16" end="16"/>
                                            </p:txEl>
                                          </p:spTgt>
                                        </p:tgtEl>
                                        <p:attrNameLst>
                                          <p:attrName>style.visibility</p:attrName>
                                        </p:attrNameLst>
                                      </p:cBhvr>
                                      <p:to>
                                        <p:strVal val="visible"/>
                                      </p:to>
                                    </p:set>
                                    <p:animEffect transition="in" filter="fade">
                                      <p:cBhvr>
                                        <p:cTn id="63" dur="1000"/>
                                        <p:tgtEl>
                                          <p:spTgt spid="21">
                                            <p:txEl>
                                              <p:pRg st="16" end="16"/>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
                                            <p:txEl>
                                              <p:pRg st="18" end="18"/>
                                            </p:txEl>
                                          </p:spTgt>
                                        </p:tgtEl>
                                        <p:attrNameLst>
                                          <p:attrName>style.visibility</p:attrName>
                                        </p:attrNameLst>
                                      </p:cBhvr>
                                      <p:to>
                                        <p:strVal val="visible"/>
                                      </p:to>
                                    </p:set>
                                    <p:animEffect transition="in" filter="fade">
                                      <p:cBhvr>
                                        <p:cTn id="68" dur="1000"/>
                                        <p:tgtEl>
                                          <p:spTgt spid="21">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3849" y="627535"/>
            <a:ext cx="5472607" cy="4141134"/>
          </a:xfrm>
          <a:prstGeom prst="rect">
            <a:avLst/>
          </a:prstGeom>
          <a:noFill/>
          <a:ln>
            <a:noFill/>
          </a:ln>
        </p:spPr>
      </p:pic>
      <p:sp>
        <p:nvSpPr>
          <p:cNvPr id="21" name="Textfeld 20"/>
          <p:cNvSpPr txBox="1"/>
          <p:nvPr/>
        </p:nvSpPr>
        <p:spPr>
          <a:xfrm>
            <a:off x="179513" y="627534"/>
            <a:ext cx="2952327" cy="3139321"/>
          </a:xfrm>
          <a:prstGeom prst="rect">
            <a:avLst/>
          </a:prstGeom>
          <a:solidFill>
            <a:schemeClr val="bg1"/>
          </a:solidFill>
        </p:spPr>
        <p:txBody>
          <a:bodyPr wrap="square" rtlCol="0">
            <a:spAutoFit/>
          </a:bodyPr>
          <a:lstStyle/>
          <a:p>
            <a:pPr eaLnBrk="1" hangingPunct="1"/>
            <a:r>
              <a:rPr lang="de-DE" altLang="de-DE" sz="1100" b="1" dirty="0"/>
              <a:t>Herkömmliches Richten der Sparren </a:t>
            </a:r>
            <a:br>
              <a:rPr lang="de-DE" altLang="de-DE" sz="1100" b="1" dirty="0"/>
            </a:br>
            <a:endParaRPr lang="de-DE" altLang="de-DE" sz="1100" b="1" dirty="0"/>
          </a:p>
          <a:p>
            <a:pPr eaLnBrk="1" hangingPunct="1"/>
            <a:r>
              <a:rPr lang="de-DE" altLang="de-DE" sz="1100" b="1" dirty="0"/>
              <a:t>Annageln oder Anschrauben der Sparren.</a:t>
            </a:r>
            <a:br>
              <a:rPr lang="de-DE" altLang="de-DE" sz="1100" b="1" dirty="0"/>
            </a:br>
            <a:endParaRPr lang="de-DE" altLang="de-DE" sz="1100" b="1" dirty="0"/>
          </a:p>
          <a:p>
            <a:pPr eaLnBrk="1" hangingPunct="1"/>
            <a:r>
              <a:rPr lang="de-DE" altLang="de-DE" sz="1100" b="1" dirty="0"/>
              <a:t>Zwar umständlich, aber sicherer:</a:t>
            </a:r>
          </a:p>
          <a:p>
            <a:pPr eaLnBrk="1" hangingPunct="1"/>
            <a:r>
              <a:rPr lang="de-DE" altLang="de-DE" sz="1100" b="1" dirty="0"/>
              <a:t>Von unten mit Plattformleiter arbeiten.</a:t>
            </a:r>
          </a:p>
          <a:p>
            <a:pPr eaLnBrk="1" hangingPunct="1"/>
            <a:endParaRPr lang="de-DE" altLang="de-DE" sz="1100" b="1" dirty="0"/>
          </a:p>
          <a:p>
            <a:pPr eaLnBrk="1" hangingPunct="1"/>
            <a:endParaRPr lang="de-DE" altLang="de-DE" sz="1100" b="1" dirty="0"/>
          </a:p>
          <a:p>
            <a:pPr eaLnBrk="1" hangingPunct="1"/>
            <a:endParaRPr lang="de-DE" altLang="de-DE" sz="1100" b="1" dirty="0"/>
          </a:p>
          <a:p>
            <a:pPr eaLnBrk="1" hangingPunct="1"/>
            <a:r>
              <a:rPr lang="de-DE" altLang="de-DE" sz="1100" b="1" dirty="0"/>
              <a:t>Würde mit einer Anlegeleiter gearbeitet,</a:t>
            </a:r>
          </a:p>
          <a:p>
            <a:pPr eaLnBrk="1" hangingPunct="1"/>
            <a:r>
              <a:rPr lang="de-DE" altLang="de-DE" sz="1100" b="1" dirty="0"/>
              <a:t>darf sie keine Sprossen, </a:t>
            </a:r>
          </a:p>
          <a:p>
            <a:pPr eaLnBrk="1" hangingPunct="1"/>
            <a:r>
              <a:rPr lang="de-DE" altLang="de-DE" sz="1100" b="1" dirty="0"/>
              <a:t>sondern muss Stufen (≥ 8 cm) haben.</a:t>
            </a:r>
          </a:p>
          <a:p>
            <a:pPr eaLnBrk="1" hangingPunct="1"/>
            <a:r>
              <a:rPr lang="de-DE" altLang="de-DE" sz="1100" b="1" dirty="0"/>
              <a:t>Oder es muss ein Podest genutzt werden.</a:t>
            </a:r>
          </a:p>
          <a:p>
            <a:pPr eaLnBrk="1" hangingPunct="1"/>
            <a:r>
              <a:rPr lang="de-DE" altLang="de-DE" sz="1100" b="1" dirty="0"/>
              <a:t>(Neue TRBS 2121-2)</a:t>
            </a:r>
          </a:p>
          <a:p>
            <a:pPr eaLnBrk="1" hangingPunct="1"/>
            <a:endParaRPr lang="de-DE" altLang="de-DE" sz="1100" b="1" dirty="0"/>
          </a:p>
          <a:p>
            <a:pPr eaLnBrk="1" hangingPunct="1"/>
            <a:r>
              <a:rPr lang="de-DE" altLang="de-DE" sz="1100" b="1" dirty="0"/>
              <a:t>Anlegeleiter muss gegen Wegrutschen </a:t>
            </a:r>
          </a:p>
          <a:p>
            <a:pPr eaLnBrk="1" hangingPunct="1"/>
            <a:r>
              <a:rPr lang="de-DE" altLang="de-DE" sz="1100" b="1" dirty="0"/>
              <a:t>oder Umkippen gesichert werden.</a:t>
            </a:r>
          </a:p>
        </p:txBody>
      </p:sp>
      <p:pic>
        <p:nvPicPr>
          <p:cNvPr id="30" name="Grafik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3074" y="3363455"/>
            <a:ext cx="242983" cy="299920"/>
          </a:xfrm>
          <a:prstGeom prst="rect">
            <a:avLst/>
          </a:prstGeom>
          <a:ln w="19050">
            <a:noFill/>
          </a:ln>
        </p:spPr>
      </p:pic>
    </p:spTree>
    <p:custDataLst>
      <p:tags r:id="rId1"/>
    </p:custDataLst>
    <p:extLst>
      <p:ext uri="{BB962C8B-B14F-4D97-AF65-F5344CB8AC3E}">
        <p14:creationId xmlns:p14="http://schemas.microsoft.com/office/powerpoint/2010/main" val="3396589212"/>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fade">
                                      <p:cBhvr>
                                        <p:cTn id="17" dur="1000"/>
                                        <p:tgtEl>
                                          <p:spTgt spid="2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xEl>
                                              <p:pRg st="2" end="2"/>
                                            </p:txEl>
                                          </p:spTgt>
                                        </p:tgtEl>
                                        <p:attrNameLst>
                                          <p:attrName>style.visibility</p:attrName>
                                        </p:attrNameLst>
                                      </p:cBhvr>
                                      <p:to>
                                        <p:strVal val="visible"/>
                                      </p:to>
                                    </p:set>
                                    <p:animEffect transition="in" filter="fade">
                                      <p:cBhvr>
                                        <p:cTn id="22" dur="1000"/>
                                        <p:tgtEl>
                                          <p:spTgt spid="2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xEl>
                                              <p:pRg st="3" end="3"/>
                                            </p:txEl>
                                          </p:spTgt>
                                        </p:tgtEl>
                                        <p:attrNameLst>
                                          <p:attrName>style.visibility</p:attrName>
                                        </p:attrNameLst>
                                      </p:cBhvr>
                                      <p:to>
                                        <p:strVal val="visible"/>
                                      </p:to>
                                    </p:set>
                                    <p:animEffect transition="in" filter="fade">
                                      <p:cBhvr>
                                        <p:cTn id="27" dur="1000"/>
                                        <p:tgtEl>
                                          <p:spTgt spid="2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xEl>
                                              <p:pRg st="7" end="7"/>
                                            </p:txEl>
                                          </p:spTgt>
                                        </p:tgtEl>
                                        <p:attrNameLst>
                                          <p:attrName>style.visibility</p:attrName>
                                        </p:attrNameLst>
                                      </p:cBhvr>
                                      <p:to>
                                        <p:strVal val="visible"/>
                                      </p:to>
                                    </p:set>
                                    <p:animEffect transition="in" filter="fade">
                                      <p:cBhvr>
                                        <p:cTn id="32" dur="1000"/>
                                        <p:tgtEl>
                                          <p:spTgt spid="21">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xEl>
                                              <p:pRg st="8" end="8"/>
                                            </p:txEl>
                                          </p:spTgt>
                                        </p:tgtEl>
                                        <p:attrNameLst>
                                          <p:attrName>style.visibility</p:attrName>
                                        </p:attrNameLst>
                                      </p:cBhvr>
                                      <p:to>
                                        <p:strVal val="visible"/>
                                      </p:to>
                                    </p:set>
                                    <p:animEffect transition="in" filter="fade">
                                      <p:cBhvr>
                                        <p:cTn id="37" dur="1000"/>
                                        <p:tgtEl>
                                          <p:spTgt spid="21">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xEl>
                                              <p:pRg st="9" end="9"/>
                                            </p:txEl>
                                          </p:spTgt>
                                        </p:tgtEl>
                                        <p:attrNameLst>
                                          <p:attrName>style.visibility</p:attrName>
                                        </p:attrNameLst>
                                      </p:cBhvr>
                                      <p:to>
                                        <p:strVal val="visible"/>
                                      </p:to>
                                    </p:set>
                                    <p:animEffect transition="in" filter="fade">
                                      <p:cBhvr>
                                        <p:cTn id="42" dur="1000"/>
                                        <p:tgtEl>
                                          <p:spTgt spid="21">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xEl>
                                              <p:pRg st="10" end="10"/>
                                            </p:txEl>
                                          </p:spTgt>
                                        </p:tgtEl>
                                        <p:attrNameLst>
                                          <p:attrName>style.visibility</p:attrName>
                                        </p:attrNameLst>
                                      </p:cBhvr>
                                      <p:to>
                                        <p:strVal val="visible"/>
                                      </p:to>
                                    </p:set>
                                    <p:animEffect transition="in" filter="fade">
                                      <p:cBhvr>
                                        <p:cTn id="47" dur="1000"/>
                                        <p:tgtEl>
                                          <p:spTgt spid="21">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
                                            <p:txEl>
                                              <p:pRg st="11" end="11"/>
                                            </p:txEl>
                                          </p:spTgt>
                                        </p:tgtEl>
                                        <p:attrNameLst>
                                          <p:attrName>style.visibility</p:attrName>
                                        </p:attrNameLst>
                                      </p:cBhvr>
                                      <p:to>
                                        <p:strVal val="visible"/>
                                      </p:to>
                                    </p:set>
                                    <p:animEffect transition="in" filter="fade">
                                      <p:cBhvr>
                                        <p:cTn id="52" dur="1000"/>
                                        <p:tgtEl>
                                          <p:spTgt spid="21">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xEl>
                                              <p:pRg st="13" end="13"/>
                                            </p:txEl>
                                          </p:spTgt>
                                        </p:tgtEl>
                                        <p:attrNameLst>
                                          <p:attrName>style.visibility</p:attrName>
                                        </p:attrNameLst>
                                      </p:cBhvr>
                                      <p:to>
                                        <p:strVal val="visible"/>
                                      </p:to>
                                    </p:set>
                                    <p:animEffect transition="in" filter="fade">
                                      <p:cBhvr>
                                        <p:cTn id="57" dur="1000"/>
                                        <p:tgtEl>
                                          <p:spTgt spid="21">
                                            <p:txEl>
                                              <p:pRg st="13" end="1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1">
                                            <p:txEl>
                                              <p:pRg st="14" end="14"/>
                                            </p:txEl>
                                          </p:spTgt>
                                        </p:tgtEl>
                                        <p:attrNameLst>
                                          <p:attrName>style.visibility</p:attrName>
                                        </p:attrNameLst>
                                      </p:cBhvr>
                                      <p:to>
                                        <p:strVal val="visible"/>
                                      </p:to>
                                    </p:set>
                                    <p:animEffect transition="in" filter="fade">
                                      <p:cBhvr>
                                        <p:cTn id="62" dur="1000"/>
                                        <p:tgtEl>
                                          <p:spTgt spid="21">
                                            <p:txEl>
                                              <p:pRg st="14" end="14"/>
                                            </p:txEl>
                                          </p:spTgt>
                                        </p:tgtEl>
                                      </p:cBhvr>
                                    </p:animEffect>
                                  </p:childTnLst>
                                </p:cTn>
                              </p:par>
                              <p:par>
                                <p:cTn id="63" presetID="1" presetClass="entr" presetSubtype="0" fill="hold" nodeType="withEffect">
                                  <p:stCondLst>
                                    <p:cond delay="0"/>
                                  </p:stCondLst>
                                  <p:childTnLst>
                                    <p:set>
                                      <p:cBhvr>
                                        <p:cTn id="64" dur="1" fill="hold">
                                          <p:stCondLst>
                                            <p:cond delay="999"/>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pic>
        <p:nvPicPr>
          <p:cNvPr id="13" name="Grafi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5829" y="627534"/>
            <a:ext cx="6270667" cy="4176464"/>
          </a:xfrm>
          <a:prstGeom prst="rect">
            <a:avLst/>
          </a:prstGeom>
          <a:noFill/>
          <a:ln>
            <a:noFill/>
          </a:ln>
        </p:spPr>
      </p:pic>
      <p:sp>
        <p:nvSpPr>
          <p:cNvPr id="21" name="Textfeld 20"/>
          <p:cNvSpPr txBox="1"/>
          <p:nvPr/>
        </p:nvSpPr>
        <p:spPr>
          <a:xfrm>
            <a:off x="179513" y="627534"/>
            <a:ext cx="2520279" cy="3816429"/>
          </a:xfrm>
          <a:prstGeom prst="rect">
            <a:avLst/>
          </a:prstGeom>
          <a:solidFill>
            <a:schemeClr val="bg1"/>
          </a:solidFill>
        </p:spPr>
        <p:txBody>
          <a:bodyPr wrap="square" rtlCol="0">
            <a:spAutoFit/>
          </a:bodyPr>
          <a:lstStyle/>
          <a:p>
            <a:pPr eaLnBrk="1" hangingPunct="1"/>
            <a:r>
              <a:rPr lang="de-DE" altLang="de-DE" sz="1100" b="1" dirty="0"/>
              <a:t>Alternative: </a:t>
            </a:r>
            <a:r>
              <a:rPr lang="de-DE" altLang="de-DE" sz="1100" b="1" dirty="0" err="1"/>
              <a:t>Dachelementierung</a:t>
            </a:r>
            <a:endParaRPr lang="de-DE" altLang="de-DE" sz="1100" b="1" dirty="0"/>
          </a:p>
          <a:p>
            <a:pPr eaLnBrk="1" hangingPunct="1"/>
            <a:endParaRPr lang="de-DE" altLang="de-DE" sz="1100" b="1" dirty="0"/>
          </a:p>
          <a:p>
            <a:pPr eaLnBrk="1" hangingPunct="1"/>
            <a:r>
              <a:rPr lang="de-DE" altLang="de-DE" sz="1100" b="1" dirty="0"/>
              <a:t>Bietet eine Reihe von Vorteilen gegenüber herkömmlichem Richten:</a:t>
            </a:r>
          </a:p>
          <a:p>
            <a:pPr eaLnBrk="1" hangingPunct="1"/>
            <a:r>
              <a:rPr lang="de-DE" altLang="de-DE" sz="1100" b="1" dirty="0"/>
              <a:t>Wetterunabhängige Vorfertigung im Betrieb.</a:t>
            </a:r>
          </a:p>
          <a:p>
            <a:pPr eaLnBrk="1" hangingPunct="1"/>
            <a:r>
              <a:rPr lang="de-DE" altLang="de-DE" sz="1100" b="1" dirty="0"/>
              <a:t>Keine Absturzgefahr im Betrieb.</a:t>
            </a:r>
          </a:p>
          <a:p>
            <a:pPr eaLnBrk="1" hangingPunct="1"/>
            <a:r>
              <a:rPr lang="de-DE" altLang="de-DE" sz="1100" b="1" dirty="0"/>
              <a:t>Arbeitsplatz im Betrieb auch für ältere Mitarbeiter geeignet.</a:t>
            </a:r>
          </a:p>
          <a:p>
            <a:pPr eaLnBrk="1" hangingPunct="1"/>
            <a:endParaRPr lang="de-DE" altLang="de-DE" sz="1100" b="1" dirty="0"/>
          </a:p>
          <a:p>
            <a:pPr eaLnBrk="1" hangingPunct="1"/>
            <a:r>
              <a:rPr lang="de-DE" altLang="de-DE" sz="1100" b="1" dirty="0"/>
              <a:t>Auf Baustelle:</a:t>
            </a:r>
          </a:p>
          <a:p>
            <a:pPr eaLnBrk="1" hangingPunct="1"/>
            <a:r>
              <a:rPr lang="de-DE" altLang="de-DE" sz="1100" b="1" dirty="0"/>
              <a:t>Schnellere Montage. </a:t>
            </a:r>
          </a:p>
          <a:p>
            <a:pPr eaLnBrk="1" hangingPunct="1"/>
            <a:r>
              <a:rPr lang="de-DE" altLang="de-DE" sz="1100" b="1" dirty="0"/>
              <a:t>Schnellere Regendichtheit.</a:t>
            </a:r>
          </a:p>
          <a:p>
            <a:pPr eaLnBrk="1" hangingPunct="1"/>
            <a:r>
              <a:rPr lang="de-DE" altLang="de-DE" sz="1100" b="1" dirty="0"/>
              <a:t>Weniger Aufenthalte an Absturzkanten.</a:t>
            </a:r>
          </a:p>
          <a:p>
            <a:pPr eaLnBrk="1" hangingPunct="1"/>
            <a:endParaRPr lang="de-DE" altLang="de-DE" sz="1100" b="1" dirty="0"/>
          </a:p>
          <a:p>
            <a:pPr eaLnBrk="1" hangingPunct="1"/>
            <a:r>
              <a:rPr lang="de-DE" altLang="de-DE" sz="1100" b="1" dirty="0"/>
              <a:t>Aber:</a:t>
            </a:r>
          </a:p>
          <a:p>
            <a:pPr eaLnBrk="1" hangingPunct="1"/>
            <a:r>
              <a:rPr lang="de-DE" altLang="de-DE" sz="1100" b="1" dirty="0"/>
              <a:t>Aufwändigere Vorplanung.</a:t>
            </a:r>
          </a:p>
          <a:p>
            <a:pPr eaLnBrk="1" hangingPunct="1"/>
            <a:r>
              <a:rPr lang="de-DE" altLang="de-DE" sz="1100" b="1" dirty="0"/>
              <a:t>Umfangreichere Abstimmung mit Maurer.</a:t>
            </a:r>
          </a:p>
          <a:p>
            <a:pPr eaLnBrk="1" hangingPunct="1"/>
            <a:r>
              <a:rPr lang="de-DE" altLang="de-DE" sz="1100" b="1" dirty="0"/>
              <a:t>Transportvolumen größer.</a:t>
            </a:r>
          </a:p>
        </p:txBody>
      </p:sp>
    </p:spTree>
    <p:custDataLst>
      <p:tags r:id="rId1"/>
    </p:custDataLst>
    <p:extLst>
      <p:ext uri="{BB962C8B-B14F-4D97-AF65-F5344CB8AC3E}">
        <p14:creationId xmlns:p14="http://schemas.microsoft.com/office/powerpoint/2010/main" val="517948898"/>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xEl>
                                              <p:pRg st="2" end="2"/>
                                            </p:txEl>
                                          </p:spTgt>
                                        </p:tgtEl>
                                        <p:attrNameLst>
                                          <p:attrName>style.visibility</p:attrName>
                                        </p:attrNameLst>
                                      </p:cBhvr>
                                      <p:to>
                                        <p:strVal val="visible"/>
                                      </p:to>
                                    </p:set>
                                    <p:animEffect transition="in" filter="fade">
                                      <p:cBhvr>
                                        <p:cTn id="18" dur="1000"/>
                                        <p:tgtEl>
                                          <p:spTgt spid="2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xEl>
                                              <p:pRg st="3" end="3"/>
                                            </p:txEl>
                                          </p:spTgt>
                                        </p:tgtEl>
                                        <p:attrNameLst>
                                          <p:attrName>style.visibility</p:attrName>
                                        </p:attrNameLst>
                                      </p:cBhvr>
                                      <p:to>
                                        <p:strVal val="visible"/>
                                      </p:to>
                                    </p:set>
                                    <p:animEffect transition="in" filter="fade">
                                      <p:cBhvr>
                                        <p:cTn id="23" dur="1000"/>
                                        <p:tgtEl>
                                          <p:spTgt spid="21">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xEl>
                                              <p:pRg st="4" end="4"/>
                                            </p:txEl>
                                          </p:spTgt>
                                        </p:tgtEl>
                                        <p:attrNameLst>
                                          <p:attrName>style.visibility</p:attrName>
                                        </p:attrNameLst>
                                      </p:cBhvr>
                                      <p:to>
                                        <p:strVal val="visible"/>
                                      </p:to>
                                    </p:set>
                                    <p:animEffect transition="in" filter="fade">
                                      <p:cBhvr>
                                        <p:cTn id="28" dur="1000"/>
                                        <p:tgtEl>
                                          <p:spTgt spid="21">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xEl>
                                              <p:pRg st="5" end="5"/>
                                            </p:txEl>
                                          </p:spTgt>
                                        </p:tgtEl>
                                        <p:attrNameLst>
                                          <p:attrName>style.visibility</p:attrName>
                                        </p:attrNameLst>
                                      </p:cBhvr>
                                      <p:to>
                                        <p:strVal val="visible"/>
                                      </p:to>
                                    </p:set>
                                    <p:animEffect transition="in" filter="fade">
                                      <p:cBhvr>
                                        <p:cTn id="33" dur="1000"/>
                                        <p:tgtEl>
                                          <p:spTgt spid="21">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1">
                                            <p:txEl>
                                              <p:pRg st="7" end="7"/>
                                            </p:txEl>
                                          </p:spTgt>
                                        </p:tgtEl>
                                        <p:attrNameLst>
                                          <p:attrName>style.visibility</p:attrName>
                                        </p:attrNameLst>
                                      </p:cBhvr>
                                      <p:to>
                                        <p:strVal val="visible"/>
                                      </p:to>
                                    </p:set>
                                    <p:animEffect transition="in" filter="fade">
                                      <p:cBhvr>
                                        <p:cTn id="38" dur="1000"/>
                                        <p:tgtEl>
                                          <p:spTgt spid="21">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
                                            <p:txEl>
                                              <p:pRg st="8" end="8"/>
                                            </p:txEl>
                                          </p:spTgt>
                                        </p:tgtEl>
                                        <p:attrNameLst>
                                          <p:attrName>style.visibility</p:attrName>
                                        </p:attrNameLst>
                                      </p:cBhvr>
                                      <p:to>
                                        <p:strVal val="visible"/>
                                      </p:to>
                                    </p:set>
                                    <p:animEffect transition="in" filter="fade">
                                      <p:cBhvr>
                                        <p:cTn id="43" dur="1000"/>
                                        <p:tgtEl>
                                          <p:spTgt spid="21">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xEl>
                                              <p:pRg st="9" end="9"/>
                                            </p:txEl>
                                          </p:spTgt>
                                        </p:tgtEl>
                                        <p:attrNameLst>
                                          <p:attrName>style.visibility</p:attrName>
                                        </p:attrNameLst>
                                      </p:cBhvr>
                                      <p:to>
                                        <p:strVal val="visible"/>
                                      </p:to>
                                    </p:set>
                                    <p:animEffect transition="in" filter="fade">
                                      <p:cBhvr>
                                        <p:cTn id="48" dur="1000"/>
                                        <p:tgtEl>
                                          <p:spTgt spid="21">
                                            <p:txEl>
                                              <p:pRg st="9" end="9"/>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1">
                                            <p:txEl>
                                              <p:pRg st="10" end="10"/>
                                            </p:txEl>
                                          </p:spTgt>
                                        </p:tgtEl>
                                        <p:attrNameLst>
                                          <p:attrName>style.visibility</p:attrName>
                                        </p:attrNameLst>
                                      </p:cBhvr>
                                      <p:to>
                                        <p:strVal val="visible"/>
                                      </p:to>
                                    </p:set>
                                    <p:animEffect transition="in" filter="fade">
                                      <p:cBhvr>
                                        <p:cTn id="53" dur="1000"/>
                                        <p:tgtEl>
                                          <p:spTgt spid="21">
                                            <p:txEl>
                                              <p:pRg st="10" end="1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1">
                                            <p:txEl>
                                              <p:pRg st="12" end="12"/>
                                            </p:txEl>
                                          </p:spTgt>
                                        </p:tgtEl>
                                        <p:attrNameLst>
                                          <p:attrName>style.visibility</p:attrName>
                                        </p:attrNameLst>
                                      </p:cBhvr>
                                      <p:to>
                                        <p:strVal val="visible"/>
                                      </p:to>
                                    </p:set>
                                    <p:animEffect transition="in" filter="fade">
                                      <p:cBhvr>
                                        <p:cTn id="58" dur="1000"/>
                                        <p:tgtEl>
                                          <p:spTgt spid="21">
                                            <p:txEl>
                                              <p:pRg st="12" end="1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1">
                                            <p:txEl>
                                              <p:pRg st="13" end="13"/>
                                            </p:txEl>
                                          </p:spTgt>
                                        </p:tgtEl>
                                        <p:attrNameLst>
                                          <p:attrName>style.visibility</p:attrName>
                                        </p:attrNameLst>
                                      </p:cBhvr>
                                      <p:to>
                                        <p:strVal val="visible"/>
                                      </p:to>
                                    </p:set>
                                    <p:animEffect transition="in" filter="fade">
                                      <p:cBhvr>
                                        <p:cTn id="63" dur="1000"/>
                                        <p:tgtEl>
                                          <p:spTgt spid="21">
                                            <p:txEl>
                                              <p:pRg st="13" end="13"/>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
                                            <p:txEl>
                                              <p:pRg st="14" end="14"/>
                                            </p:txEl>
                                          </p:spTgt>
                                        </p:tgtEl>
                                        <p:attrNameLst>
                                          <p:attrName>style.visibility</p:attrName>
                                        </p:attrNameLst>
                                      </p:cBhvr>
                                      <p:to>
                                        <p:strVal val="visible"/>
                                      </p:to>
                                    </p:set>
                                    <p:animEffect transition="in" filter="fade">
                                      <p:cBhvr>
                                        <p:cTn id="68" dur="1000"/>
                                        <p:tgtEl>
                                          <p:spTgt spid="21">
                                            <p:txEl>
                                              <p:pRg st="14" end="1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1">
                                            <p:txEl>
                                              <p:pRg st="15" end="15"/>
                                            </p:txEl>
                                          </p:spTgt>
                                        </p:tgtEl>
                                        <p:attrNameLst>
                                          <p:attrName>style.visibility</p:attrName>
                                        </p:attrNameLst>
                                      </p:cBhvr>
                                      <p:to>
                                        <p:strVal val="visible"/>
                                      </p:to>
                                    </p:set>
                                    <p:animEffect transition="in" filter="fade">
                                      <p:cBhvr>
                                        <p:cTn id="73" dur="1000"/>
                                        <p:tgtEl>
                                          <p:spTgt spid="21">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pic>
        <p:nvPicPr>
          <p:cNvPr id="13" name="Grafi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3848" y="627534"/>
            <a:ext cx="5184576" cy="4159625"/>
          </a:xfrm>
          <a:prstGeom prst="rect">
            <a:avLst/>
          </a:prstGeom>
          <a:noFill/>
          <a:ln>
            <a:noFill/>
          </a:ln>
        </p:spPr>
      </p:pic>
      <p:sp>
        <p:nvSpPr>
          <p:cNvPr id="21" name="Textfeld 20"/>
          <p:cNvSpPr txBox="1"/>
          <p:nvPr/>
        </p:nvSpPr>
        <p:spPr>
          <a:xfrm>
            <a:off x="179513" y="627534"/>
            <a:ext cx="2952327" cy="2970044"/>
          </a:xfrm>
          <a:prstGeom prst="rect">
            <a:avLst/>
          </a:prstGeom>
          <a:solidFill>
            <a:schemeClr val="bg1"/>
          </a:solidFill>
        </p:spPr>
        <p:txBody>
          <a:bodyPr wrap="square" rtlCol="0">
            <a:spAutoFit/>
          </a:bodyPr>
          <a:lstStyle/>
          <a:p>
            <a:r>
              <a:rPr lang="de-DE" altLang="de-DE" sz="1100" b="1" dirty="0" err="1"/>
              <a:t>Dachelementierung</a:t>
            </a:r>
            <a:endParaRPr lang="de-DE" altLang="de-DE" sz="1100" b="1" dirty="0"/>
          </a:p>
          <a:p>
            <a:pPr eaLnBrk="1" hangingPunct="1"/>
            <a:endParaRPr lang="de-DE" altLang="de-DE" sz="1100" b="1" dirty="0"/>
          </a:p>
          <a:p>
            <a:pPr eaLnBrk="1" hangingPunct="1"/>
            <a:r>
              <a:rPr lang="de-DE" altLang="de-DE" sz="1100" b="1" dirty="0"/>
              <a:t>Vorbereiten der Firstpfette für das Richten von Dachelementen.</a:t>
            </a:r>
            <a:br>
              <a:rPr lang="de-DE" altLang="de-DE" sz="1100" b="1" dirty="0"/>
            </a:br>
            <a:endParaRPr lang="de-DE" altLang="de-DE" sz="1100" b="1" dirty="0"/>
          </a:p>
          <a:p>
            <a:pPr eaLnBrk="1" hangingPunct="1"/>
            <a:r>
              <a:rPr lang="de-DE" altLang="de-DE" sz="1100" b="1" dirty="0"/>
              <a:t>Firstpfette bleibt so lange am Kran hängen bis Firstpfosten gestellt sind.</a:t>
            </a:r>
          </a:p>
          <a:p>
            <a:pPr eaLnBrk="1" hangingPunct="1"/>
            <a:endParaRPr lang="de-DE" altLang="de-DE" sz="1100" b="1" dirty="0"/>
          </a:p>
          <a:p>
            <a:pPr eaLnBrk="1" hangingPunct="1"/>
            <a:r>
              <a:rPr lang="de-DE" altLang="de-DE" sz="1100" b="1" dirty="0"/>
              <a:t>Mit ausreichend Abstand zur Giebelwand provisorische Abstützungen stellen.</a:t>
            </a:r>
          </a:p>
          <a:p>
            <a:pPr eaLnBrk="1" hangingPunct="1"/>
            <a:endParaRPr lang="de-DE" altLang="de-DE" sz="1100" b="1" dirty="0"/>
          </a:p>
          <a:p>
            <a:pPr eaLnBrk="1" hangingPunct="1"/>
            <a:r>
              <a:rPr lang="de-DE" altLang="de-DE" sz="1100" b="1" dirty="0"/>
              <a:t>Mit Schrägstützen in Querrichtung aussteifen. </a:t>
            </a:r>
          </a:p>
          <a:p>
            <a:pPr eaLnBrk="1" hangingPunct="1"/>
            <a:endParaRPr lang="de-DE" altLang="de-DE" sz="1100" b="1" dirty="0"/>
          </a:p>
          <a:p>
            <a:pPr eaLnBrk="1" hangingPunct="1"/>
            <a:r>
              <a:rPr lang="de-DE" altLang="de-DE" sz="1100" b="1" dirty="0"/>
              <a:t>Durch diagonale Anordnung der Schrägstützen zusätzliche Aussteifung </a:t>
            </a:r>
            <a:br>
              <a:rPr lang="de-DE" altLang="de-DE" sz="1100" b="1" dirty="0"/>
            </a:br>
            <a:r>
              <a:rPr lang="de-DE" altLang="de-DE" sz="1100" b="1" dirty="0"/>
              <a:t>in Längsrichtung.</a:t>
            </a:r>
          </a:p>
        </p:txBody>
      </p:sp>
    </p:spTree>
    <p:custDataLst>
      <p:tags r:id="rId1"/>
    </p:custDataLst>
    <p:extLst>
      <p:ext uri="{BB962C8B-B14F-4D97-AF65-F5344CB8AC3E}">
        <p14:creationId xmlns:p14="http://schemas.microsoft.com/office/powerpoint/2010/main" val="3539790068"/>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fade">
                                      <p:cBhvr>
                                        <p:cTn id="17" dur="10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xEl>
                                              <p:pRg st="3" end="3"/>
                                            </p:txEl>
                                          </p:spTgt>
                                        </p:tgtEl>
                                        <p:attrNameLst>
                                          <p:attrName>style.visibility</p:attrName>
                                        </p:attrNameLst>
                                      </p:cBhvr>
                                      <p:to>
                                        <p:strVal val="visible"/>
                                      </p:to>
                                    </p:set>
                                    <p:animEffect transition="in" filter="fade">
                                      <p:cBhvr>
                                        <p:cTn id="22" dur="1000"/>
                                        <p:tgtEl>
                                          <p:spTgt spid="2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xEl>
                                              <p:pRg st="5" end="5"/>
                                            </p:txEl>
                                          </p:spTgt>
                                        </p:tgtEl>
                                        <p:attrNameLst>
                                          <p:attrName>style.visibility</p:attrName>
                                        </p:attrNameLst>
                                      </p:cBhvr>
                                      <p:to>
                                        <p:strVal val="visible"/>
                                      </p:to>
                                    </p:set>
                                    <p:animEffect transition="in" filter="fade">
                                      <p:cBhvr>
                                        <p:cTn id="27" dur="1000"/>
                                        <p:tgtEl>
                                          <p:spTgt spid="2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xEl>
                                              <p:pRg st="7" end="7"/>
                                            </p:txEl>
                                          </p:spTgt>
                                        </p:tgtEl>
                                        <p:attrNameLst>
                                          <p:attrName>style.visibility</p:attrName>
                                        </p:attrNameLst>
                                      </p:cBhvr>
                                      <p:to>
                                        <p:strVal val="visible"/>
                                      </p:to>
                                    </p:set>
                                    <p:animEffect transition="in" filter="fade">
                                      <p:cBhvr>
                                        <p:cTn id="32" dur="1000"/>
                                        <p:tgtEl>
                                          <p:spTgt spid="21">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xEl>
                                              <p:pRg st="9" end="9"/>
                                            </p:txEl>
                                          </p:spTgt>
                                        </p:tgtEl>
                                        <p:attrNameLst>
                                          <p:attrName>style.visibility</p:attrName>
                                        </p:attrNameLst>
                                      </p:cBhvr>
                                      <p:to>
                                        <p:strVal val="visible"/>
                                      </p:to>
                                    </p:set>
                                    <p:animEffect transition="in" filter="fade">
                                      <p:cBhvr>
                                        <p:cTn id="37" dur="1000"/>
                                        <p:tgtEl>
                                          <p:spTgt spid="2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pic>
        <p:nvPicPr>
          <p:cNvPr id="13" name="Grafik 12"/>
          <p:cNvPicPr>
            <a:picLocks noChangeAspect="1"/>
          </p:cNvPicPr>
          <p:nvPr/>
        </p:nvPicPr>
        <p:blipFill rotWithShape="1">
          <a:blip r:embed="rId4">
            <a:extLst>
              <a:ext uri="{28A0092B-C50C-407E-A947-70E740481C1C}">
                <a14:useLocalDpi xmlns:a14="http://schemas.microsoft.com/office/drawing/2010/main" val="0"/>
              </a:ext>
            </a:extLst>
          </a:blip>
          <a:srcRect b="9335"/>
          <a:stretch/>
        </p:blipFill>
        <p:spPr>
          <a:xfrm>
            <a:off x="2599355" y="628804"/>
            <a:ext cx="6421109" cy="4175194"/>
          </a:xfrm>
          <a:prstGeom prst="rect">
            <a:avLst/>
          </a:prstGeom>
          <a:noFill/>
          <a:ln>
            <a:noFill/>
          </a:ln>
        </p:spPr>
      </p:pic>
      <p:sp>
        <p:nvSpPr>
          <p:cNvPr id="21" name="Textfeld 20"/>
          <p:cNvSpPr txBox="1"/>
          <p:nvPr/>
        </p:nvSpPr>
        <p:spPr>
          <a:xfrm>
            <a:off x="179513" y="627534"/>
            <a:ext cx="2376263" cy="3985706"/>
          </a:xfrm>
          <a:prstGeom prst="rect">
            <a:avLst/>
          </a:prstGeom>
          <a:solidFill>
            <a:schemeClr val="bg1"/>
          </a:solidFill>
        </p:spPr>
        <p:txBody>
          <a:bodyPr wrap="square" rtlCol="0">
            <a:spAutoFit/>
          </a:bodyPr>
          <a:lstStyle/>
          <a:p>
            <a:r>
              <a:rPr lang="de-DE" altLang="de-DE" sz="1100" b="1" dirty="0" err="1"/>
              <a:t>Dachelementierung</a:t>
            </a:r>
            <a:endParaRPr lang="de-DE" altLang="de-DE" sz="1100" b="1" dirty="0"/>
          </a:p>
          <a:p>
            <a:pPr eaLnBrk="1" hangingPunct="1"/>
            <a:endParaRPr lang="de-DE" altLang="de-DE" sz="1100" b="1" dirty="0"/>
          </a:p>
          <a:p>
            <a:pPr eaLnBrk="1" hangingPunct="1"/>
            <a:r>
              <a:rPr lang="de-DE" altLang="de-DE" sz="1100" b="1" dirty="0"/>
              <a:t>Verlegen der Elemente.</a:t>
            </a:r>
            <a:br>
              <a:rPr lang="de-DE" altLang="de-DE" sz="1100" b="1" dirty="0"/>
            </a:br>
            <a:endParaRPr lang="de-DE" altLang="de-DE" sz="1100" b="1" dirty="0"/>
          </a:p>
          <a:p>
            <a:pPr eaLnBrk="1" hangingPunct="1"/>
            <a:r>
              <a:rPr lang="de-DE" altLang="de-DE" sz="1100" b="1" dirty="0"/>
              <a:t>Einsatz der „Verladeegge“ von Fa. Bauer</a:t>
            </a:r>
          </a:p>
          <a:p>
            <a:pPr eaLnBrk="1" hangingPunct="1"/>
            <a:endParaRPr lang="de-DE" altLang="de-DE" sz="1100" b="1" dirty="0"/>
          </a:p>
          <a:p>
            <a:pPr eaLnBrk="1" hangingPunct="1"/>
            <a:r>
              <a:rPr lang="de-DE" altLang="de-DE" sz="1100" b="1" dirty="0"/>
              <a:t>Latten werden entsprechend dem Elementgewicht im Bereich der „Verladeegge“ geschraubt.</a:t>
            </a:r>
          </a:p>
          <a:p>
            <a:pPr eaLnBrk="1" hangingPunct="1"/>
            <a:endParaRPr lang="de-DE" altLang="de-DE" sz="1100" b="1" dirty="0"/>
          </a:p>
          <a:p>
            <a:pPr eaLnBrk="1" hangingPunct="1"/>
            <a:r>
              <a:rPr lang="de-DE" altLang="de-DE" sz="1100" b="1" dirty="0"/>
              <a:t>Dadurch wird Elementgewicht auf 21 Anschlagpunkte verteilt. </a:t>
            </a:r>
          </a:p>
          <a:p>
            <a:pPr eaLnBrk="1" hangingPunct="1"/>
            <a:endParaRPr lang="de-DE" altLang="de-DE" sz="1100" b="1" dirty="0"/>
          </a:p>
          <a:p>
            <a:pPr eaLnBrk="1" hangingPunct="1"/>
            <a:r>
              <a:rPr lang="de-DE" altLang="de-DE" sz="1100" b="1" dirty="0"/>
              <a:t>Keine Beschädigung durch Verbindungsmittel.</a:t>
            </a:r>
          </a:p>
          <a:p>
            <a:pPr eaLnBrk="1" hangingPunct="1"/>
            <a:endParaRPr lang="de-DE" altLang="de-DE" sz="1100" b="1" dirty="0"/>
          </a:p>
          <a:p>
            <a:pPr eaLnBrk="1" hangingPunct="1"/>
            <a:r>
              <a:rPr lang="de-DE" altLang="de-DE" sz="1100" b="1" dirty="0"/>
              <a:t>Anhängen in Dachneigung mit verschieden langen Gehängen oder </a:t>
            </a:r>
            <a:r>
              <a:rPr lang="de-DE" altLang="de-DE" sz="1100" b="1" dirty="0" err="1"/>
              <a:t>Kürzketten</a:t>
            </a:r>
            <a:r>
              <a:rPr lang="de-DE" altLang="de-DE" sz="1100" b="1" dirty="0"/>
              <a:t>. </a:t>
            </a:r>
          </a:p>
          <a:p>
            <a:pPr eaLnBrk="1" hangingPunct="1"/>
            <a:endParaRPr lang="de-DE" altLang="de-DE" sz="1100" b="1" dirty="0"/>
          </a:p>
          <a:p>
            <a:pPr eaLnBrk="1" hangingPunct="1"/>
            <a:r>
              <a:rPr lang="de-DE" altLang="de-DE" sz="1100" b="1" dirty="0"/>
              <a:t>Kranhaken muss sich über Elementschwerpunkt befinden.</a:t>
            </a:r>
          </a:p>
        </p:txBody>
      </p:sp>
      <p:pic>
        <p:nvPicPr>
          <p:cNvPr id="19" name="Grafik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9356" y="709108"/>
            <a:ext cx="3518812" cy="2072724"/>
          </a:xfrm>
          <a:prstGeom prst="rect">
            <a:avLst/>
          </a:prstGeom>
          <a:ln w="9525" cap="sq">
            <a:noFill/>
            <a:miter lim="800000"/>
          </a:ln>
          <a:effectLst/>
        </p:spPr>
      </p:pic>
      <p:pic>
        <p:nvPicPr>
          <p:cNvPr id="17" name="Grafik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4751" y="2073872"/>
            <a:ext cx="242983" cy="282966"/>
          </a:xfrm>
          <a:prstGeom prst="rect">
            <a:avLst/>
          </a:prstGeom>
          <a:ln w="19050">
            <a:noFill/>
          </a:ln>
        </p:spPr>
      </p:pic>
      <p:pic>
        <p:nvPicPr>
          <p:cNvPr id="20" name="Grafik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41976" y="1383092"/>
            <a:ext cx="242983" cy="282966"/>
          </a:xfrm>
          <a:prstGeom prst="rect">
            <a:avLst/>
          </a:prstGeom>
          <a:ln w="19050">
            <a:noFill/>
          </a:ln>
        </p:spPr>
      </p:pic>
      <p:pic>
        <p:nvPicPr>
          <p:cNvPr id="23" name="Grafik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5056" y="2643759"/>
            <a:ext cx="2029072" cy="2029072"/>
          </a:xfrm>
          <a:prstGeom prst="rect">
            <a:avLst/>
          </a:prstGeom>
          <a:ln w="9525" cap="sq">
            <a:noFill/>
            <a:miter lim="800000"/>
          </a:ln>
          <a:effectLst/>
        </p:spPr>
      </p:pic>
      <p:pic>
        <p:nvPicPr>
          <p:cNvPr id="24" name="Grafik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37270" y="3723878"/>
            <a:ext cx="242983" cy="282966"/>
          </a:xfrm>
          <a:prstGeom prst="rect">
            <a:avLst/>
          </a:prstGeom>
          <a:ln w="19050">
            <a:noFill/>
          </a:ln>
        </p:spPr>
      </p:pic>
    </p:spTree>
    <p:custDataLst>
      <p:tags r:id="rId1"/>
    </p:custDataLst>
    <p:extLst>
      <p:ext uri="{BB962C8B-B14F-4D97-AF65-F5344CB8AC3E}">
        <p14:creationId xmlns:p14="http://schemas.microsoft.com/office/powerpoint/2010/main" val="2803730241"/>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fade">
                                      <p:cBhvr>
                                        <p:cTn id="17" dur="10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xEl>
                                              <p:pRg st="3" end="3"/>
                                            </p:txEl>
                                          </p:spTgt>
                                        </p:tgtEl>
                                        <p:attrNameLst>
                                          <p:attrName>style.visibility</p:attrName>
                                        </p:attrNameLst>
                                      </p:cBhvr>
                                      <p:to>
                                        <p:strVal val="visible"/>
                                      </p:to>
                                    </p:set>
                                    <p:animEffect transition="in" filter="fade">
                                      <p:cBhvr>
                                        <p:cTn id="22" dur="1000"/>
                                        <p:tgtEl>
                                          <p:spTgt spid="21">
                                            <p:txEl>
                                              <p:pRg st="3" end="3"/>
                                            </p:txEl>
                                          </p:spTgt>
                                        </p:tgtEl>
                                      </p:cBhvr>
                                    </p:animEffect>
                                  </p:childTnLst>
                                </p:cTn>
                              </p:par>
                              <p:par>
                                <p:cTn id="23" presetID="1" presetClass="entr" presetSubtype="0" fill="hold" nodeType="withEffect">
                                  <p:stCondLst>
                                    <p:cond delay="50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999"/>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xEl>
                                              <p:pRg st="5" end="5"/>
                                            </p:txEl>
                                          </p:spTgt>
                                        </p:tgtEl>
                                        <p:attrNameLst>
                                          <p:attrName>style.visibility</p:attrName>
                                        </p:attrNameLst>
                                      </p:cBhvr>
                                      <p:to>
                                        <p:strVal val="visible"/>
                                      </p:to>
                                    </p:set>
                                    <p:animEffect transition="in" filter="fade">
                                      <p:cBhvr>
                                        <p:cTn id="31" dur="1000"/>
                                        <p:tgtEl>
                                          <p:spTgt spid="21">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xEl>
                                              <p:pRg st="7" end="7"/>
                                            </p:txEl>
                                          </p:spTgt>
                                        </p:tgtEl>
                                        <p:attrNameLst>
                                          <p:attrName>style.visibility</p:attrName>
                                        </p:attrNameLst>
                                      </p:cBhvr>
                                      <p:to>
                                        <p:strVal val="visible"/>
                                      </p:to>
                                    </p:set>
                                    <p:animEffect transition="in" filter="fade">
                                      <p:cBhvr>
                                        <p:cTn id="36" dur="1000"/>
                                        <p:tgtEl>
                                          <p:spTgt spid="21">
                                            <p:txEl>
                                              <p:pRg st="7" end="7"/>
                                            </p:txEl>
                                          </p:spTgt>
                                        </p:tgtEl>
                                      </p:cBhvr>
                                    </p:animEffect>
                                  </p:childTnLst>
                                </p:cTn>
                              </p:par>
                              <p:par>
                                <p:cTn id="37" presetID="1" presetClass="entr" presetSubtype="0" fill="hold" nodeType="withEffect">
                                  <p:stCondLst>
                                    <p:cond delay="50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500"/>
                                  </p:stCondLst>
                                  <p:childTnLst>
                                    <p:set>
                                      <p:cBhvr>
                                        <p:cTn id="40" dur="1" fill="hold">
                                          <p:stCondLst>
                                            <p:cond delay="999"/>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1">
                                            <p:txEl>
                                              <p:pRg st="9" end="9"/>
                                            </p:txEl>
                                          </p:spTgt>
                                        </p:tgtEl>
                                        <p:attrNameLst>
                                          <p:attrName>style.visibility</p:attrName>
                                        </p:attrNameLst>
                                      </p:cBhvr>
                                      <p:to>
                                        <p:strVal val="visible"/>
                                      </p:to>
                                    </p:set>
                                    <p:animEffect transition="in" filter="fade">
                                      <p:cBhvr>
                                        <p:cTn id="45" dur="1000"/>
                                        <p:tgtEl>
                                          <p:spTgt spid="21">
                                            <p:txEl>
                                              <p:pRg st="9" end="9"/>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1">
                                            <p:txEl>
                                              <p:pRg st="11" end="11"/>
                                            </p:txEl>
                                          </p:spTgt>
                                        </p:tgtEl>
                                        <p:attrNameLst>
                                          <p:attrName>style.visibility</p:attrName>
                                        </p:attrNameLst>
                                      </p:cBhvr>
                                      <p:to>
                                        <p:strVal val="visible"/>
                                      </p:to>
                                    </p:set>
                                    <p:animEffect transition="in" filter="fade">
                                      <p:cBhvr>
                                        <p:cTn id="50" dur="1000"/>
                                        <p:tgtEl>
                                          <p:spTgt spid="21">
                                            <p:txEl>
                                              <p:pRg st="11" end="11"/>
                                            </p:txEl>
                                          </p:spTgt>
                                        </p:tgtEl>
                                      </p:cBhvr>
                                    </p:animEffect>
                                  </p:childTnLst>
                                </p:cTn>
                              </p:par>
                              <p:par>
                                <p:cTn id="51" presetID="1" presetClass="entr" presetSubtype="0" fill="hold" nodeType="withEffect">
                                  <p:stCondLst>
                                    <p:cond delay="0"/>
                                  </p:stCondLst>
                                  <p:childTnLst>
                                    <p:set>
                                      <p:cBhvr>
                                        <p:cTn id="52" dur="1" fill="hold">
                                          <p:stCondLst>
                                            <p:cond delay="999"/>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xEl>
                                              <p:pRg st="13" end="13"/>
                                            </p:txEl>
                                          </p:spTgt>
                                        </p:tgtEl>
                                        <p:attrNameLst>
                                          <p:attrName>style.visibility</p:attrName>
                                        </p:attrNameLst>
                                      </p:cBhvr>
                                      <p:to>
                                        <p:strVal val="visible"/>
                                      </p:to>
                                    </p:set>
                                    <p:animEffect transition="in" filter="fade">
                                      <p:cBhvr>
                                        <p:cTn id="57" dur="1000"/>
                                        <p:tgtEl>
                                          <p:spTgt spid="21">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pic>
        <p:nvPicPr>
          <p:cNvPr id="13" name="Grafi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1920" y="628804"/>
            <a:ext cx="5184576" cy="3991005"/>
          </a:xfrm>
          <a:prstGeom prst="rect">
            <a:avLst/>
          </a:prstGeom>
          <a:noFill/>
          <a:ln>
            <a:noFill/>
          </a:ln>
        </p:spPr>
      </p:pic>
      <p:sp>
        <p:nvSpPr>
          <p:cNvPr id="21" name="Textfeld 20"/>
          <p:cNvSpPr txBox="1"/>
          <p:nvPr/>
        </p:nvSpPr>
        <p:spPr>
          <a:xfrm>
            <a:off x="179513" y="627534"/>
            <a:ext cx="3600399" cy="3139321"/>
          </a:xfrm>
          <a:prstGeom prst="rect">
            <a:avLst/>
          </a:prstGeom>
          <a:solidFill>
            <a:schemeClr val="bg1"/>
          </a:solidFill>
        </p:spPr>
        <p:txBody>
          <a:bodyPr wrap="square" rtlCol="0">
            <a:spAutoFit/>
          </a:bodyPr>
          <a:lstStyle/>
          <a:p>
            <a:r>
              <a:rPr lang="de-DE" altLang="de-DE" sz="1100" b="1" dirty="0" err="1"/>
              <a:t>Dachelementierung</a:t>
            </a:r>
            <a:endParaRPr lang="de-DE" altLang="de-DE" sz="1100" b="1" dirty="0"/>
          </a:p>
          <a:p>
            <a:endParaRPr lang="de-DE" altLang="de-DE" sz="1100" b="1" dirty="0"/>
          </a:p>
          <a:p>
            <a:r>
              <a:rPr lang="de-DE" altLang="de-DE" sz="1100" b="1" dirty="0"/>
              <a:t>Verlegen der Elemente.</a:t>
            </a:r>
            <a:br>
              <a:rPr lang="de-DE" altLang="de-DE" sz="1100" b="1" dirty="0"/>
            </a:br>
            <a:endParaRPr lang="de-DE" altLang="de-DE" sz="1100" b="1" dirty="0"/>
          </a:p>
          <a:p>
            <a:pPr eaLnBrk="1" hangingPunct="1"/>
            <a:r>
              <a:rPr lang="de-DE" altLang="de-DE" sz="1100" b="1" dirty="0"/>
              <a:t>Problem:</a:t>
            </a:r>
          </a:p>
          <a:p>
            <a:pPr eaLnBrk="1" hangingPunct="1"/>
            <a:r>
              <a:rPr lang="de-DE" altLang="de-DE" sz="1100" b="1" dirty="0"/>
              <a:t>Um Dachelemente in richtige Neigung zu bringen, </a:t>
            </a:r>
          </a:p>
          <a:p>
            <a:pPr eaLnBrk="1" hangingPunct="1"/>
            <a:r>
              <a:rPr lang="de-DE" altLang="de-DE" sz="1100" b="1" dirty="0"/>
              <a:t>sind oft mehrere Versuche </a:t>
            </a:r>
          </a:p>
          <a:p>
            <a:pPr eaLnBrk="1" hangingPunct="1"/>
            <a:r>
              <a:rPr lang="de-DE" altLang="de-DE" sz="1100" b="1" dirty="0"/>
              <a:t>zum Einstellen der </a:t>
            </a:r>
            <a:r>
              <a:rPr lang="de-DE" altLang="de-DE" sz="1100" b="1" dirty="0" err="1"/>
              <a:t>Kürzketten</a:t>
            </a:r>
            <a:r>
              <a:rPr lang="de-DE" altLang="de-DE" sz="1100" b="1" dirty="0"/>
              <a:t> erforderlich, </a:t>
            </a:r>
          </a:p>
          <a:p>
            <a:pPr eaLnBrk="1" hangingPunct="1"/>
            <a:r>
              <a:rPr lang="de-DE" altLang="de-DE" sz="1100" b="1" dirty="0"/>
              <a:t>wenn Angaben zu Stranglängen </a:t>
            </a:r>
          </a:p>
          <a:p>
            <a:pPr eaLnBrk="1" hangingPunct="1"/>
            <a:r>
              <a:rPr lang="de-DE" altLang="de-DE" sz="1100" b="1" dirty="0"/>
              <a:t>nicht schon in Werkplanung ermittelt wurden.</a:t>
            </a:r>
          </a:p>
          <a:p>
            <a:pPr eaLnBrk="1" hangingPunct="1"/>
            <a:endParaRPr lang="de-DE" altLang="de-DE" sz="1100" b="1" dirty="0"/>
          </a:p>
          <a:p>
            <a:pPr eaLnBrk="1" hangingPunct="1"/>
            <a:r>
              <a:rPr lang="de-DE" altLang="de-DE" sz="1100" b="1" dirty="0"/>
              <a:t>Lösung:</a:t>
            </a:r>
          </a:p>
          <a:p>
            <a:r>
              <a:rPr lang="de-DE" altLang="de-DE" sz="1100" b="1" dirty="0"/>
              <a:t>Einsatz einer Funk-Traverse</a:t>
            </a:r>
          </a:p>
          <a:p>
            <a:pPr eaLnBrk="1" hangingPunct="1"/>
            <a:r>
              <a:rPr lang="de-DE" altLang="de-DE" sz="1100" b="1" dirty="0"/>
              <a:t>Ludwig </a:t>
            </a:r>
            <a:r>
              <a:rPr lang="de-DE" altLang="de-DE" sz="1100" b="1" dirty="0" err="1"/>
              <a:t>Simia</a:t>
            </a:r>
            <a:r>
              <a:rPr lang="de-DE" altLang="de-DE" sz="1100" b="1" dirty="0"/>
              <a:t> </a:t>
            </a:r>
            <a:r>
              <a:rPr lang="de-DE" altLang="de-DE" sz="1100" b="1" dirty="0" err="1"/>
              <a:t>Spreader</a:t>
            </a:r>
            <a:endParaRPr lang="de-DE" altLang="de-DE" sz="1100" b="1" dirty="0"/>
          </a:p>
          <a:p>
            <a:pPr eaLnBrk="1" hangingPunct="1"/>
            <a:endParaRPr lang="de-DE" altLang="de-DE" sz="1100" b="1" dirty="0"/>
          </a:p>
          <a:p>
            <a:pPr eaLnBrk="1" hangingPunct="1"/>
            <a:r>
              <a:rPr lang="de-DE" altLang="de-DE" sz="1100" b="1" dirty="0"/>
              <a:t>Lastaufnahmemittel wird nach Anheben </a:t>
            </a:r>
          </a:p>
          <a:p>
            <a:pPr eaLnBrk="1" hangingPunct="1"/>
            <a:r>
              <a:rPr lang="de-DE" altLang="de-DE" sz="1100" b="1" dirty="0"/>
              <a:t>per Funk so weit verfahren, </a:t>
            </a:r>
          </a:p>
          <a:p>
            <a:pPr eaLnBrk="1" hangingPunct="1"/>
            <a:r>
              <a:rPr lang="de-DE" altLang="de-DE" sz="1100" b="1" dirty="0"/>
              <a:t>bis Element in gewünschter Dachneigung hängt.</a:t>
            </a:r>
          </a:p>
        </p:txBody>
      </p:sp>
      <p:pic>
        <p:nvPicPr>
          <p:cNvPr id="24" name="Grafik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1225" y="1635646"/>
            <a:ext cx="242983" cy="282966"/>
          </a:xfrm>
          <a:prstGeom prst="rect">
            <a:avLst/>
          </a:prstGeom>
          <a:ln w="19050">
            <a:noFill/>
          </a:ln>
        </p:spPr>
      </p:pic>
    </p:spTree>
    <p:custDataLst>
      <p:tags r:id="rId1"/>
    </p:custDataLst>
    <p:extLst>
      <p:ext uri="{BB962C8B-B14F-4D97-AF65-F5344CB8AC3E}">
        <p14:creationId xmlns:p14="http://schemas.microsoft.com/office/powerpoint/2010/main" val="2210552170"/>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fade">
                                      <p:cBhvr>
                                        <p:cTn id="17" dur="10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xEl>
                                              <p:pRg st="3" end="3"/>
                                            </p:txEl>
                                          </p:spTgt>
                                        </p:tgtEl>
                                        <p:attrNameLst>
                                          <p:attrName>style.visibility</p:attrName>
                                        </p:attrNameLst>
                                      </p:cBhvr>
                                      <p:to>
                                        <p:strVal val="visible"/>
                                      </p:to>
                                    </p:set>
                                    <p:animEffect transition="in" filter="fade">
                                      <p:cBhvr>
                                        <p:cTn id="22" dur="1000"/>
                                        <p:tgtEl>
                                          <p:spTgt spid="2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xEl>
                                              <p:pRg st="4" end="4"/>
                                            </p:txEl>
                                          </p:spTgt>
                                        </p:tgtEl>
                                        <p:attrNameLst>
                                          <p:attrName>style.visibility</p:attrName>
                                        </p:attrNameLst>
                                      </p:cBhvr>
                                      <p:to>
                                        <p:strVal val="visible"/>
                                      </p:to>
                                    </p:set>
                                    <p:animEffect transition="in" filter="fade">
                                      <p:cBhvr>
                                        <p:cTn id="27" dur="1000"/>
                                        <p:tgtEl>
                                          <p:spTgt spid="2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xEl>
                                              <p:pRg st="5" end="5"/>
                                            </p:txEl>
                                          </p:spTgt>
                                        </p:tgtEl>
                                        <p:attrNameLst>
                                          <p:attrName>style.visibility</p:attrName>
                                        </p:attrNameLst>
                                      </p:cBhvr>
                                      <p:to>
                                        <p:strVal val="visible"/>
                                      </p:to>
                                    </p:set>
                                    <p:animEffect transition="in" filter="fade">
                                      <p:cBhvr>
                                        <p:cTn id="32" dur="1000"/>
                                        <p:tgtEl>
                                          <p:spTgt spid="2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xEl>
                                              <p:pRg st="6" end="6"/>
                                            </p:txEl>
                                          </p:spTgt>
                                        </p:tgtEl>
                                        <p:attrNameLst>
                                          <p:attrName>style.visibility</p:attrName>
                                        </p:attrNameLst>
                                      </p:cBhvr>
                                      <p:to>
                                        <p:strVal val="visible"/>
                                      </p:to>
                                    </p:set>
                                    <p:animEffect transition="in" filter="fade">
                                      <p:cBhvr>
                                        <p:cTn id="37" dur="1000"/>
                                        <p:tgtEl>
                                          <p:spTgt spid="2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xEl>
                                              <p:pRg st="7" end="7"/>
                                            </p:txEl>
                                          </p:spTgt>
                                        </p:tgtEl>
                                        <p:attrNameLst>
                                          <p:attrName>style.visibility</p:attrName>
                                        </p:attrNameLst>
                                      </p:cBhvr>
                                      <p:to>
                                        <p:strVal val="visible"/>
                                      </p:to>
                                    </p:set>
                                    <p:animEffect transition="in" filter="fade">
                                      <p:cBhvr>
                                        <p:cTn id="42" dur="1000"/>
                                        <p:tgtEl>
                                          <p:spTgt spid="2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xEl>
                                              <p:pRg st="8" end="8"/>
                                            </p:txEl>
                                          </p:spTgt>
                                        </p:tgtEl>
                                        <p:attrNameLst>
                                          <p:attrName>style.visibility</p:attrName>
                                        </p:attrNameLst>
                                      </p:cBhvr>
                                      <p:to>
                                        <p:strVal val="visible"/>
                                      </p:to>
                                    </p:set>
                                    <p:animEffect transition="in" filter="fade">
                                      <p:cBhvr>
                                        <p:cTn id="47" dur="1000"/>
                                        <p:tgtEl>
                                          <p:spTgt spid="2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
                                            <p:txEl>
                                              <p:pRg st="10" end="10"/>
                                            </p:txEl>
                                          </p:spTgt>
                                        </p:tgtEl>
                                        <p:attrNameLst>
                                          <p:attrName>style.visibility</p:attrName>
                                        </p:attrNameLst>
                                      </p:cBhvr>
                                      <p:to>
                                        <p:strVal val="visible"/>
                                      </p:to>
                                    </p:set>
                                    <p:animEffect transition="in" filter="fade">
                                      <p:cBhvr>
                                        <p:cTn id="52" dur="1000"/>
                                        <p:tgtEl>
                                          <p:spTgt spid="21">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xEl>
                                              <p:pRg st="11" end="11"/>
                                            </p:txEl>
                                          </p:spTgt>
                                        </p:tgtEl>
                                        <p:attrNameLst>
                                          <p:attrName>style.visibility</p:attrName>
                                        </p:attrNameLst>
                                      </p:cBhvr>
                                      <p:to>
                                        <p:strVal val="visible"/>
                                      </p:to>
                                    </p:set>
                                    <p:animEffect transition="in" filter="fade">
                                      <p:cBhvr>
                                        <p:cTn id="57" dur="1000"/>
                                        <p:tgtEl>
                                          <p:spTgt spid="21">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1">
                                            <p:txEl>
                                              <p:pRg st="12" end="12"/>
                                            </p:txEl>
                                          </p:spTgt>
                                        </p:tgtEl>
                                        <p:attrNameLst>
                                          <p:attrName>style.visibility</p:attrName>
                                        </p:attrNameLst>
                                      </p:cBhvr>
                                      <p:to>
                                        <p:strVal val="visible"/>
                                      </p:to>
                                    </p:set>
                                    <p:animEffect transition="in" filter="fade">
                                      <p:cBhvr>
                                        <p:cTn id="62" dur="1000"/>
                                        <p:tgtEl>
                                          <p:spTgt spid="21">
                                            <p:txEl>
                                              <p:pRg st="12" end="1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1">
                                            <p:txEl>
                                              <p:pRg st="14" end="14"/>
                                            </p:txEl>
                                          </p:spTgt>
                                        </p:tgtEl>
                                        <p:attrNameLst>
                                          <p:attrName>style.visibility</p:attrName>
                                        </p:attrNameLst>
                                      </p:cBhvr>
                                      <p:to>
                                        <p:strVal val="visible"/>
                                      </p:to>
                                    </p:set>
                                    <p:animEffect transition="in" filter="fade">
                                      <p:cBhvr>
                                        <p:cTn id="67" dur="1000"/>
                                        <p:tgtEl>
                                          <p:spTgt spid="21">
                                            <p:txEl>
                                              <p:pRg st="14" end="1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1">
                                            <p:txEl>
                                              <p:pRg st="15" end="15"/>
                                            </p:txEl>
                                          </p:spTgt>
                                        </p:tgtEl>
                                        <p:attrNameLst>
                                          <p:attrName>style.visibility</p:attrName>
                                        </p:attrNameLst>
                                      </p:cBhvr>
                                      <p:to>
                                        <p:strVal val="visible"/>
                                      </p:to>
                                    </p:set>
                                    <p:animEffect transition="in" filter="fade">
                                      <p:cBhvr>
                                        <p:cTn id="72" dur="1000"/>
                                        <p:tgtEl>
                                          <p:spTgt spid="21">
                                            <p:txEl>
                                              <p:pRg st="15" end="15"/>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1">
                                            <p:txEl>
                                              <p:pRg st="16" end="16"/>
                                            </p:txEl>
                                          </p:spTgt>
                                        </p:tgtEl>
                                        <p:attrNameLst>
                                          <p:attrName>style.visibility</p:attrName>
                                        </p:attrNameLst>
                                      </p:cBhvr>
                                      <p:to>
                                        <p:strVal val="visible"/>
                                      </p:to>
                                    </p:set>
                                    <p:animEffect transition="in" filter="fade">
                                      <p:cBhvr>
                                        <p:cTn id="77" dur="1000"/>
                                        <p:tgtEl>
                                          <p:spTgt spid="21">
                                            <p:txEl>
                                              <p:pRg st="16" end="16"/>
                                            </p:txEl>
                                          </p:spTgt>
                                        </p:tgtEl>
                                      </p:cBhvr>
                                    </p:animEffect>
                                  </p:childTnLst>
                                </p:cTn>
                              </p:par>
                              <p:par>
                                <p:cTn id="78" presetID="1" presetClass="entr" presetSubtype="0" fill="hold" nodeType="withEffect">
                                  <p:stCondLst>
                                    <p:cond delay="0"/>
                                  </p:stCondLst>
                                  <p:childTnLst>
                                    <p:set>
                                      <p:cBhvr>
                                        <p:cTn id="79" dur="1" fill="hold">
                                          <p:stCondLst>
                                            <p:cond delay="999"/>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pic>
        <p:nvPicPr>
          <p:cNvPr id="13" name="Grafi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4929" y="627534"/>
            <a:ext cx="4303495" cy="4136619"/>
          </a:xfrm>
          <a:prstGeom prst="rect">
            <a:avLst/>
          </a:prstGeom>
          <a:noFill/>
          <a:ln>
            <a:noFill/>
          </a:ln>
        </p:spPr>
      </p:pic>
      <p:sp>
        <p:nvSpPr>
          <p:cNvPr id="21" name="Textfeld 20"/>
          <p:cNvSpPr txBox="1"/>
          <p:nvPr/>
        </p:nvSpPr>
        <p:spPr>
          <a:xfrm>
            <a:off x="179513" y="627534"/>
            <a:ext cx="3744415" cy="3816429"/>
          </a:xfrm>
          <a:prstGeom prst="rect">
            <a:avLst/>
          </a:prstGeom>
          <a:solidFill>
            <a:schemeClr val="bg1"/>
          </a:solidFill>
        </p:spPr>
        <p:txBody>
          <a:bodyPr wrap="square" rtlCol="0">
            <a:spAutoFit/>
          </a:bodyPr>
          <a:lstStyle/>
          <a:p>
            <a:r>
              <a:rPr lang="de-DE" altLang="de-DE" sz="1100" b="1" dirty="0" err="1"/>
              <a:t>Dachelementierung</a:t>
            </a:r>
            <a:endParaRPr lang="de-DE" altLang="de-DE" sz="1100" b="1" dirty="0"/>
          </a:p>
          <a:p>
            <a:pPr eaLnBrk="1" hangingPunct="1"/>
            <a:endParaRPr lang="de-DE" altLang="de-DE" sz="1100" b="1" dirty="0"/>
          </a:p>
          <a:p>
            <a:pPr eaLnBrk="1" hangingPunct="1"/>
            <a:r>
              <a:rPr lang="de-DE" altLang="de-DE" sz="1100" b="1" dirty="0"/>
              <a:t>Montageunterbrechung nachdem Dachelemente zwischen Außenwänden verlegt und befestigt sind.</a:t>
            </a:r>
          </a:p>
          <a:p>
            <a:pPr eaLnBrk="1" hangingPunct="1"/>
            <a:endParaRPr lang="de-DE" altLang="de-DE" sz="1100" b="1" dirty="0"/>
          </a:p>
          <a:p>
            <a:pPr eaLnBrk="1" hangingPunct="1"/>
            <a:r>
              <a:rPr lang="de-DE" altLang="de-DE" sz="1100" b="1" dirty="0"/>
              <a:t>Maurer muss Außenwände hochmauern.</a:t>
            </a:r>
          </a:p>
          <a:p>
            <a:pPr eaLnBrk="1" hangingPunct="1"/>
            <a:endParaRPr lang="de-DE" altLang="de-DE" sz="1100" b="1" dirty="0"/>
          </a:p>
          <a:p>
            <a:pPr eaLnBrk="1" hangingPunct="1"/>
            <a:r>
              <a:rPr lang="de-DE" altLang="de-DE" sz="1100" b="1" dirty="0"/>
              <a:t>Für Kehlbalkenbeplankung kann temporärer Wetterschutz erforderlich werden.</a:t>
            </a:r>
          </a:p>
          <a:p>
            <a:pPr eaLnBrk="1" hangingPunct="1"/>
            <a:endParaRPr lang="de-DE" altLang="de-DE" sz="1100" b="1" dirty="0"/>
          </a:p>
          <a:p>
            <a:pPr eaLnBrk="1" hangingPunct="1"/>
            <a:r>
              <a:rPr lang="de-DE" altLang="de-DE" sz="1100" b="1" dirty="0"/>
              <a:t>Nach Beendigung der Maurerarbeiten werden in zweitem Montageabschnitt vier fehlende Ortgangelemente montiert.</a:t>
            </a:r>
          </a:p>
          <a:p>
            <a:pPr eaLnBrk="1" hangingPunct="1"/>
            <a:endParaRPr lang="de-DE" altLang="de-DE" sz="1100" b="1" dirty="0"/>
          </a:p>
          <a:p>
            <a:pPr eaLnBrk="1" hangingPunct="1"/>
            <a:r>
              <a:rPr lang="de-DE" altLang="de-DE" sz="1100" b="1" dirty="0"/>
              <a:t>Neue Details müssen entwickelt werden:</a:t>
            </a:r>
          </a:p>
          <a:p>
            <a:pPr eaLnBrk="1" hangingPunct="1"/>
            <a:r>
              <a:rPr lang="de-DE" altLang="de-DE" sz="1100" b="1" dirty="0"/>
              <a:t>Luft- und Winddichtheit</a:t>
            </a:r>
          </a:p>
          <a:p>
            <a:pPr eaLnBrk="1" hangingPunct="1"/>
            <a:r>
              <a:rPr lang="de-DE" altLang="de-DE" sz="1100" b="1" dirty="0"/>
              <a:t>Dämmung vor Fußpfette</a:t>
            </a:r>
          </a:p>
          <a:p>
            <a:pPr eaLnBrk="1" hangingPunct="1"/>
            <a:r>
              <a:rPr lang="de-DE" altLang="de-DE" sz="1100" b="1" dirty="0"/>
              <a:t>Dämmung der Mauerkronen</a:t>
            </a:r>
          </a:p>
          <a:p>
            <a:pPr eaLnBrk="1" hangingPunct="1"/>
            <a:r>
              <a:rPr lang="de-DE" altLang="de-DE" sz="1100" b="1" dirty="0"/>
              <a:t>Berücksichtigung von Baurestfeuchte</a:t>
            </a:r>
          </a:p>
          <a:p>
            <a:pPr eaLnBrk="1" hangingPunct="1"/>
            <a:endParaRPr lang="de-DE" altLang="de-DE" sz="1100" b="1" dirty="0"/>
          </a:p>
          <a:p>
            <a:pPr eaLnBrk="1" hangingPunct="1"/>
            <a:r>
              <a:rPr lang="de-DE" altLang="de-DE" sz="1100" b="1" dirty="0"/>
              <a:t>Sehr gut: Sicherheitsdachhaken Typ B bereits bei Vormontage an Dachelementen angebracht. </a:t>
            </a:r>
          </a:p>
        </p:txBody>
      </p:sp>
      <p:sp>
        <p:nvSpPr>
          <p:cNvPr id="5" name="Textfeld 4"/>
          <p:cNvSpPr txBox="1"/>
          <p:nvPr/>
        </p:nvSpPr>
        <p:spPr>
          <a:xfrm>
            <a:off x="5364087" y="3563825"/>
            <a:ext cx="3744417" cy="1200329"/>
          </a:xfrm>
          <a:prstGeom prst="rect">
            <a:avLst/>
          </a:prstGeom>
          <a:solidFill>
            <a:schemeClr val="bg1"/>
          </a:solidFill>
        </p:spPr>
        <p:txBody>
          <a:bodyPr wrap="square" rtlCol="0">
            <a:spAutoFit/>
          </a:bodyPr>
          <a:lstStyle/>
          <a:p>
            <a:pPr eaLnBrk="1" hangingPunct="1"/>
            <a:r>
              <a:rPr lang="de-DE" altLang="de-DE" sz="800" dirty="0"/>
              <a:t>Alternative Montagefolge:</a:t>
            </a:r>
          </a:p>
          <a:p>
            <a:pPr eaLnBrk="1" hangingPunct="1"/>
            <a:r>
              <a:rPr lang="de-DE" altLang="de-DE" sz="800" dirty="0"/>
              <a:t>Maurer mauert Giebel soweit hoch, dass alle </a:t>
            </a:r>
            <a:r>
              <a:rPr lang="de-DE" altLang="de-DE" sz="800" dirty="0" err="1"/>
              <a:t>Pfettenauflager</a:t>
            </a:r>
            <a:r>
              <a:rPr lang="de-DE" altLang="de-DE" sz="800" dirty="0"/>
              <a:t> angelegt sind.</a:t>
            </a:r>
          </a:p>
          <a:p>
            <a:pPr eaLnBrk="1" hangingPunct="1"/>
            <a:r>
              <a:rPr lang="de-DE" altLang="de-DE" sz="800" dirty="0"/>
              <a:t>Zimmerer kommen nach Fertigstellung der Auflager zum 1. Montageabschnitt und montieren nur die Pfetten</a:t>
            </a:r>
          </a:p>
          <a:p>
            <a:pPr eaLnBrk="1" hangingPunct="1"/>
            <a:r>
              <a:rPr lang="de-DE" altLang="de-DE" sz="800" dirty="0"/>
              <a:t>mit Hilfe eines oder mehrerer angepasster Leersparren  (Sparrenhöhe – Dicke der Mauerkronendämmung).</a:t>
            </a:r>
          </a:p>
          <a:p>
            <a:pPr eaLnBrk="1" hangingPunct="1"/>
            <a:r>
              <a:rPr lang="de-DE" altLang="de-DE" sz="800" dirty="0"/>
              <a:t>Leersparren verbleibt/en auf der Baustelle und dient/en den Maurern als exakte Schablone zum Hochmauern.</a:t>
            </a:r>
          </a:p>
          <a:p>
            <a:pPr eaLnBrk="1" hangingPunct="1"/>
            <a:r>
              <a:rPr lang="de-DE" altLang="de-DE" sz="800" dirty="0"/>
              <a:t>Im 2. Montageabschnitt können die Zimmerer alle Dachelemente montieren.</a:t>
            </a:r>
          </a:p>
        </p:txBody>
      </p:sp>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4930" y="674738"/>
            <a:ext cx="1656668" cy="1093532"/>
          </a:xfrm>
          <a:prstGeom prst="rect">
            <a:avLst/>
          </a:prstGeom>
          <a:ln w="19050">
            <a:noFill/>
          </a:ln>
        </p:spPr>
      </p:pic>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9469" y="1261247"/>
            <a:ext cx="242983" cy="282966"/>
          </a:xfrm>
          <a:prstGeom prst="rect">
            <a:avLst/>
          </a:prstGeom>
          <a:ln w="19050">
            <a:noFill/>
          </a:ln>
        </p:spPr>
      </p:pic>
    </p:spTree>
    <p:custDataLst>
      <p:tags r:id="rId1"/>
    </p:custDataLst>
    <p:extLst>
      <p:ext uri="{BB962C8B-B14F-4D97-AF65-F5344CB8AC3E}">
        <p14:creationId xmlns:p14="http://schemas.microsoft.com/office/powerpoint/2010/main" val="37580413"/>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fade">
                                      <p:cBhvr>
                                        <p:cTn id="17" dur="10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xEl>
                                              <p:pRg st="4" end="4"/>
                                            </p:txEl>
                                          </p:spTgt>
                                        </p:tgtEl>
                                        <p:attrNameLst>
                                          <p:attrName>style.visibility</p:attrName>
                                        </p:attrNameLst>
                                      </p:cBhvr>
                                      <p:to>
                                        <p:strVal val="visible"/>
                                      </p:to>
                                    </p:set>
                                    <p:animEffect transition="in" filter="fade">
                                      <p:cBhvr>
                                        <p:cTn id="22" dur="1000"/>
                                        <p:tgtEl>
                                          <p:spTgt spid="2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xEl>
                                              <p:pRg st="6" end="6"/>
                                            </p:txEl>
                                          </p:spTgt>
                                        </p:tgtEl>
                                        <p:attrNameLst>
                                          <p:attrName>style.visibility</p:attrName>
                                        </p:attrNameLst>
                                      </p:cBhvr>
                                      <p:to>
                                        <p:strVal val="visible"/>
                                      </p:to>
                                    </p:set>
                                    <p:animEffect transition="in" filter="fade">
                                      <p:cBhvr>
                                        <p:cTn id="27" dur="1000"/>
                                        <p:tgtEl>
                                          <p:spTgt spid="21">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xEl>
                                              <p:pRg st="8" end="8"/>
                                            </p:txEl>
                                          </p:spTgt>
                                        </p:tgtEl>
                                        <p:attrNameLst>
                                          <p:attrName>style.visibility</p:attrName>
                                        </p:attrNameLst>
                                      </p:cBhvr>
                                      <p:to>
                                        <p:strVal val="visible"/>
                                      </p:to>
                                    </p:set>
                                    <p:animEffect transition="in" filter="fade">
                                      <p:cBhvr>
                                        <p:cTn id="32" dur="1000"/>
                                        <p:tgtEl>
                                          <p:spTgt spid="21">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xEl>
                                              <p:pRg st="10" end="10"/>
                                            </p:txEl>
                                          </p:spTgt>
                                        </p:tgtEl>
                                        <p:attrNameLst>
                                          <p:attrName>style.visibility</p:attrName>
                                        </p:attrNameLst>
                                      </p:cBhvr>
                                      <p:to>
                                        <p:strVal val="visible"/>
                                      </p:to>
                                    </p:set>
                                    <p:animEffect transition="in" filter="fade">
                                      <p:cBhvr>
                                        <p:cTn id="37" dur="1000"/>
                                        <p:tgtEl>
                                          <p:spTgt spid="21">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xEl>
                                              <p:pRg st="11" end="11"/>
                                            </p:txEl>
                                          </p:spTgt>
                                        </p:tgtEl>
                                        <p:attrNameLst>
                                          <p:attrName>style.visibility</p:attrName>
                                        </p:attrNameLst>
                                      </p:cBhvr>
                                      <p:to>
                                        <p:strVal val="visible"/>
                                      </p:to>
                                    </p:set>
                                    <p:animEffect transition="in" filter="fade">
                                      <p:cBhvr>
                                        <p:cTn id="42" dur="1000"/>
                                        <p:tgtEl>
                                          <p:spTgt spid="21">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xEl>
                                              <p:pRg st="12" end="12"/>
                                            </p:txEl>
                                          </p:spTgt>
                                        </p:tgtEl>
                                        <p:attrNameLst>
                                          <p:attrName>style.visibility</p:attrName>
                                        </p:attrNameLst>
                                      </p:cBhvr>
                                      <p:to>
                                        <p:strVal val="visible"/>
                                      </p:to>
                                    </p:set>
                                    <p:animEffect transition="in" filter="fade">
                                      <p:cBhvr>
                                        <p:cTn id="47" dur="1000"/>
                                        <p:tgtEl>
                                          <p:spTgt spid="21">
                                            <p:txEl>
                                              <p:pRg st="12" end="1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
                                            <p:txEl>
                                              <p:pRg st="13" end="13"/>
                                            </p:txEl>
                                          </p:spTgt>
                                        </p:tgtEl>
                                        <p:attrNameLst>
                                          <p:attrName>style.visibility</p:attrName>
                                        </p:attrNameLst>
                                      </p:cBhvr>
                                      <p:to>
                                        <p:strVal val="visible"/>
                                      </p:to>
                                    </p:set>
                                    <p:animEffect transition="in" filter="fade">
                                      <p:cBhvr>
                                        <p:cTn id="52" dur="1000"/>
                                        <p:tgtEl>
                                          <p:spTgt spid="21">
                                            <p:txEl>
                                              <p:pRg st="13" end="1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xEl>
                                              <p:pRg st="14" end="14"/>
                                            </p:txEl>
                                          </p:spTgt>
                                        </p:tgtEl>
                                        <p:attrNameLst>
                                          <p:attrName>style.visibility</p:attrName>
                                        </p:attrNameLst>
                                      </p:cBhvr>
                                      <p:to>
                                        <p:strVal val="visible"/>
                                      </p:to>
                                    </p:set>
                                    <p:animEffect transition="in" filter="fade">
                                      <p:cBhvr>
                                        <p:cTn id="57" dur="1000"/>
                                        <p:tgtEl>
                                          <p:spTgt spid="21">
                                            <p:txEl>
                                              <p:pRg st="14" end="1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1">
                                            <p:txEl>
                                              <p:pRg st="16" end="16"/>
                                            </p:txEl>
                                          </p:spTgt>
                                        </p:tgtEl>
                                        <p:attrNameLst>
                                          <p:attrName>style.visibility</p:attrName>
                                        </p:attrNameLst>
                                      </p:cBhvr>
                                      <p:to>
                                        <p:strVal val="visible"/>
                                      </p:to>
                                    </p:set>
                                    <p:animEffect transition="in" filter="fade">
                                      <p:cBhvr>
                                        <p:cTn id="62" dur="1000"/>
                                        <p:tgtEl>
                                          <p:spTgt spid="21">
                                            <p:txEl>
                                              <p:pRg st="16" end="16"/>
                                            </p:txEl>
                                          </p:spTgt>
                                        </p:tgtEl>
                                      </p:cBhvr>
                                    </p:animEffect>
                                  </p:childTnLst>
                                </p:cTn>
                              </p:par>
                              <p:par>
                                <p:cTn id="63" presetID="1" presetClass="entr" presetSubtype="0" fill="hold" nodeType="withEffect">
                                  <p:stCondLst>
                                    <p:cond delay="0"/>
                                  </p:stCondLst>
                                  <p:childTnLst>
                                    <p:set>
                                      <p:cBhvr>
                                        <p:cTn id="64" dur="1" fill="hold">
                                          <p:stCondLst>
                                            <p:cond delay="999"/>
                                          </p:stCondLst>
                                        </p:cTn>
                                        <p:tgtEl>
                                          <p:spTgt spid="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999"/>
                                          </p:stCondLst>
                                        </p:cTn>
                                        <p:tgtEl>
                                          <p:spTgt spid="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5">
                                            <p:bg/>
                                          </p:spTgt>
                                        </p:tgtEl>
                                        <p:attrNameLst>
                                          <p:attrName>style.visibility</p:attrName>
                                        </p:attrNameLst>
                                      </p:cBhvr>
                                      <p:to>
                                        <p:strVal val="visible"/>
                                      </p:to>
                                    </p:set>
                                    <p:animEffect transition="in" filter="fade">
                                      <p:cBhvr>
                                        <p:cTn id="71" dur="1000"/>
                                        <p:tgtEl>
                                          <p:spTgt spid="5">
                                            <p:bg/>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
                                            <p:txEl>
                                              <p:pRg st="0" end="0"/>
                                            </p:txEl>
                                          </p:spTgt>
                                        </p:tgtEl>
                                        <p:attrNameLst>
                                          <p:attrName>style.visibility</p:attrName>
                                        </p:attrNameLst>
                                      </p:cBhvr>
                                      <p:to>
                                        <p:strVal val="visible"/>
                                      </p:to>
                                    </p:set>
                                    <p:animEffect transition="in" filter="fade">
                                      <p:cBhvr>
                                        <p:cTn id="74" dur="1000"/>
                                        <p:tgtEl>
                                          <p:spTgt spid="5">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5">
                                            <p:txEl>
                                              <p:pRg st="1" end="1"/>
                                            </p:txEl>
                                          </p:spTgt>
                                        </p:tgtEl>
                                        <p:attrNameLst>
                                          <p:attrName>style.visibility</p:attrName>
                                        </p:attrNameLst>
                                      </p:cBhvr>
                                      <p:to>
                                        <p:strVal val="visible"/>
                                      </p:to>
                                    </p:set>
                                    <p:animEffect transition="in" filter="fade">
                                      <p:cBhvr>
                                        <p:cTn id="79" dur="1000"/>
                                        <p:tgtEl>
                                          <p:spTgt spid="5">
                                            <p:txEl>
                                              <p:pRg st="1" end="1"/>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5">
                                            <p:txEl>
                                              <p:pRg st="2" end="2"/>
                                            </p:txEl>
                                          </p:spTgt>
                                        </p:tgtEl>
                                        <p:attrNameLst>
                                          <p:attrName>style.visibility</p:attrName>
                                        </p:attrNameLst>
                                      </p:cBhvr>
                                      <p:to>
                                        <p:strVal val="visible"/>
                                      </p:to>
                                    </p:set>
                                    <p:animEffect transition="in" filter="fade">
                                      <p:cBhvr>
                                        <p:cTn id="84" dur="1000"/>
                                        <p:tgtEl>
                                          <p:spTgt spid="5">
                                            <p:txEl>
                                              <p:pRg st="2" end="2"/>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5">
                                            <p:txEl>
                                              <p:pRg st="3" end="3"/>
                                            </p:txEl>
                                          </p:spTgt>
                                        </p:tgtEl>
                                        <p:attrNameLst>
                                          <p:attrName>style.visibility</p:attrName>
                                        </p:attrNameLst>
                                      </p:cBhvr>
                                      <p:to>
                                        <p:strVal val="visible"/>
                                      </p:to>
                                    </p:set>
                                    <p:animEffect transition="in" filter="fade">
                                      <p:cBhvr>
                                        <p:cTn id="89" dur="1000"/>
                                        <p:tgtEl>
                                          <p:spTgt spid="5">
                                            <p:txEl>
                                              <p:pRg st="3" end="3"/>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5">
                                            <p:txEl>
                                              <p:pRg st="4" end="4"/>
                                            </p:txEl>
                                          </p:spTgt>
                                        </p:tgtEl>
                                        <p:attrNameLst>
                                          <p:attrName>style.visibility</p:attrName>
                                        </p:attrNameLst>
                                      </p:cBhvr>
                                      <p:to>
                                        <p:strVal val="visible"/>
                                      </p:to>
                                    </p:set>
                                    <p:animEffect transition="in" filter="fade">
                                      <p:cBhvr>
                                        <p:cTn id="94" dur="1000"/>
                                        <p:tgtEl>
                                          <p:spTgt spid="5">
                                            <p:txEl>
                                              <p:pRg st="4" end="4"/>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5">
                                            <p:txEl>
                                              <p:pRg st="5" end="5"/>
                                            </p:txEl>
                                          </p:spTgt>
                                        </p:tgtEl>
                                        <p:attrNameLst>
                                          <p:attrName>style.visibility</p:attrName>
                                        </p:attrNameLst>
                                      </p:cBhvr>
                                      <p:to>
                                        <p:strVal val="visible"/>
                                      </p:to>
                                    </p:set>
                                    <p:animEffect transition="in" filter="fade">
                                      <p:cBhvr>
                                        <p:cTn id="99" dur="1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P spid="5" grpId="0" uiExpand="1"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pic>
        <p:nvPicPr>
          <p:cNvPr id="13" name="Grafik 12">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1920" y="628804"/>
            <a:ext cx="4051894" cy="3991005"/>
          </a:xfrm>
          <a:prstGeom prst="rect">
            <a:avLst/>
          </a:prstGeom>
          <a:noFill/>
          <a:ln>
            <a:noFill/>
          </a:ln>
        </p:spPr>
      </p:pic>
      <p:sp>
        <p:nvSpPr>
          <p:cNvPr id="21" name="Textfeld 20"/>
          <p:cNvSpPr txBox="1"/>
          <p:nvPr/>
        </p:nvSpPr>
        <p:spPr>
          <a:xfrm>
            <a:off x="179513" y="627534"/>
            <a:ext cx="3600399" cy="3985706"/>
          </a:xfrm>
          <a:prstGeom prst="rect">
            <a:avLst/>
          </a:prstGeom>
          <a:solidFill>
            <a:schemeClr val="bg1"/>
          </a:solidFill>
        </p:spPr>
        <p:txBody>
          <a:bodyPr wrap="square" rtlCol="0">
            <a:spAutoFit/>
          </a:bodyPr>
          <a:lstStyle/>
          <a:p>
            <a:r>
              <a:rPr lang="de-DE" altLang="de-DE" sz="1100" b="1" dirty="0"/>
              <a:t>Montagen allgemein</a:t>
            </a:r>
          </a:p>
          <a:p>
            <a:endParaRPr lang="de-DE" altLang="de-DE" sz="1100" b="1" dirty="0"/>
          </a:p>
          <a:p>
            <a:r>
              <a:rPr lang="de-DE" altLang="de-DE" sz="1100" b="1" dirty="0"/>
              <a:t>Funkferngesteuertes Lösen der Anschlagmittel</a:t>
            </a:r>
            <a:br>
              <a:rPr lang="de-DE" altLang="de-DE" sz="1100" b="1" dirty="0"/>
            </a:br>
            <a:endParaRPr lang="de-DE" altLang="de-DE" sz="1100" b="1" dirty="0"/>
          </a:p>
          <a:p>
            <a:pPr eaLnBrk="1" hangingPunct="1"/>
            <a:r>
              <a:rPr lang="de-DE" altLang="de-DE" sz="1100" b="1" dirty="0"/>
              <a:t>Problem:</a:t>
            </a:r>
          </a:p>
          <a:p>
            <a:pPr eaLnBrk="1" hangingPunct="1"/>
            <a:r>
              <a:rPr lang="de-DE" altLang="de-DE" sz="1100" b="1" dirty="0"/>
              <a:t>Nachdem Elemente oder Einzelbauteile per Kran </a:t>
            </a:r>
          </a:p>
          <a:p>
            <a:pPr eaLnBrk="1" hangingPunct="1"/>
            <a:r>
              <a:rPr lang="de-DE" altLang="de-DE" sz="1100" b="1" dirty="0"/>
              <a:t>zur Einbauposition gezogen und fixiert wurden,</a:t>
            </a:r>
          </a:p>
          <a:p>
            <a:pPr eaLnBrk="1" hangingPunct="1"/>
            <a:r>
              <a:rPr lang="de-DE" altLang="de-DE" sz="1100" b="1" dirty="0"/>
              <a:t>muss ein Mitarbeiter das Element betreten </a:t>
            </a:r>
          </a:p>
          <a:p>
            <a:pPr eaLnBrk="1" hangingPunct="1"/>
            <a:r>
              <a:rPr lang="de-DE" altLang="de-DE" sz="1100" b="1" dirty="0"/>
              <a:t>oder eine Leiter hinaufsteigen, </a:t>
            </a:r>
          </a:p>
          <a:p>
            <a:pPr eaLnBrk="1" hangingPunct="1"/>
            <a:r>
              <a:rPr lang="de-DE" altLang="de-DE" sz="1100" b="1" dirty="0"/>
              <a:t>um die Anschlagmittel zu lösen. </a:t>
            </a:r>
          </a:p>
          <a:p>
            <a:pPr eaLnBrk="1" hangingPunct="1"/>
            <a:r>
              <a:rPr lang="de-DE" altLang="de-DE" sz="1100" b="1" dirty="0"/>
              <a:t>Dabei begibt er sich oft in Bereiche mit Absturzgefährdung.</a:t>
            </a:r>
          </a:p>
          <a:p>
            <a:pPr eaLnBrk="1" hangingPunct="1"/>
            <a:endParaRPr lang="de-DE" altLang="de-DE" sz="1100" b="1" dirty="0"/>
          </a:p>
          <a:p>
            <a:pPr eaLnBrk="1" hangingPunct="1"/>
            <a:r>
              <a:rPr lang="de-DE" altLang="de-DE" sz="1100" b="1" dirty="0"/>
              <a:t>Lösung:</a:t>
            </a:r>
          </a:p>
          <a:p>
            <a:r>
              <a:rPr lang="de-DE" altLang="de-DE" sz="1100" b="1" dirty="0"/>
              <a:t>Mit dem „Ludwig Hook“ werden Aufstiege </a:t>
            </a:r>
          </a:p>
          <a:p>
            <a:r>
              <a:rPr lang="de-DE" altLang="de-DE" sz="1100" b="1" dirty="0"/>
              <a:t>zum Lösen der Anschlagmittel überflüssig.</a:t>
            </a:r>
          </a:p>
          <a:p>
            <a:pPr eaLnBrk="1" hangingPunct="1"/>
            <a:r>
              <a:rPr lang="de-DE" altLang="de-DE" sz="1100" b="1" dirty="0"/>
              <a:t>Jedes Vermeiden unnötigen Leitereinsatzes </a:t>
            </a:r>
          </a:p>
          <a:p>
            <a:pPr eaLnBrk="1" hangingPunct="1"/>
            <a:r>
              <a:rPr lang="de-DE" altLang="de-DE" sz="1100" b="1" dirty="0"/>
              <a:t>vermindert das Risiko abzustürzen. </a:t>
            </a:r>
          </a:p>
          <a:p>
            <a:pPr eaLnBrk="1" hangingPunct="1"/>
            <a:r>
              <a:rPr lang="de-DE" altLang="de-DE" sz="1100" b="1" dirty="0"/>
              <a:t>Auch einfaches Abrutschen von unteren Sprossen</a:t>
            </a:r>
          </a:p>
          <a:p>
            <a:pPr eaLnBrk="1" hangingPunct="1"/>
            <a:r>
              <a:rPr lang="de-DE" altLang="de-DE" sz="1100" b="1" dirty="0"/>
              <a:t>kann schwere Verletzungen zur Folge haben.</a:t>
            </a:r>
          </a:p>
          <a:p>
            <a:pPr eaLnBrk="1" hangingPunct="1"/>
            <a:r>
              <a:rPr lang="de-DE" altLang="de-DE" sz="1100" b="1" dirty="0"/>
              <a:t>Beschleunigung von Montagen.</a:t>
            </a:r>
          </a:p>
          <a:p>
            <a:pPr eaLnBrk="1" hangingPunct="1"/>
            <a:r>
              <a:rPr lang="de-DE" altLang="de-DE" sz="1100" b="1" dirty="0"/>
              <a:t>Weniger Ermüdung durch weniger Leitereinsätze.</a:t>
            </a:r>
          </a:p>
          <a:p>
            <a:pPr eaLnBrk="1" hangingPunct="1"/>
            <a:r>
              <a:rPr lang="de-DE" altLang="de-DE" sz="1100" b="1" dirty="0"/>
              <a:t>Auch ein Anschlagen im Schnürgang ist möglich.</a:t>
            </a:r>
          </a:p>
        </p:txBody>
      </p:sp>
      <p:pic>
        <p:nvPicPr>
          <p:cNvPr id="24" name="Grafik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9416" y="3147814"/>
            <a:ext cx="242983" cy="282966"/>
          </a:xfrm>
          <a:prstGeom prst="rect">
            <a:avLst/>
          </a:prstGeom>
          <a:ln w="19050">
            <a:noFill/>
          </a:ln>
        </p:spPr>
      </p:pic>
      <p:pic>
        <p:nvPicPr>
          <p:cNvPr id="8" name="Grafik 7">
            <a:extLst>
              <a:ext uri="{FF2B5EF4-FFF2-40B4-BE49-F238E27FC236}">
                <a16:creationId xmlns:a16="http://schemas.microsoft.com/office/drawing/2014/main" id="{B22C568A-8E6B-44A0-A7E9-0192A4E06BBE}"/>
              </a:ext>
            </a:extLst>
          </p:cNvPr>
          <p:cNvPicPr>
            <a:picLocks noChangeAspect="1"/>
          </p:cNvPicPr>
          <p:nvPr/>
        </p:nvPicPr>
        <p:blipFill rotWithShape="1">
          <a:blip r:embed="rId7">
            <a:extLst>
              <a:ext uri="{28A0092B-C50C-407E-A947-70E740481C1C}">
                <a14:useLocalDpi xmlns:a14="http://schemas.microsoft.com/office/drawing/2010/main" val="0"/>
              </a:ext>
            </a:extLst>
          </a:blip>
          <a:srcRect b="3348"/>
          <a:stretch/>
        </p:blipFill>
        <p:spPr>
          <a:xfrm>
            <a:off x="6228184" y="628804"/>
            <a:ext cx="2843501" cy="2066813"/>
          </a:xfrm>
          <a:prstGeom prst="rect">
            <a:avLst/>
          </a:prstGeom>
          <a:noFill/>
          <a:ln>
            <a:noFill/>
          </a:ln>
        </p:spPr>
      </p:pic>
      <p:pic>
        <p:nvPicPr>
          <p:cNvPr id="7" name="Grafik 6">
            <a:extLst>
              <a:ext uri="{FF2B5EF4-FFF2-40B4-BE49-F238E27FC236}">
                <a16:creationId xmlns:a16="http://schemas.microsoft.com/office/drawing/2014/main" id="{F0B01820-DCAA-409F-9E53-A119F54EC4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08304" y="2695617"/>
            <a:ext cx="1763381" cy="1924192"/>
          </a:xfrm>
          <a:prstGeom prst="rect">
            <a:avLst/>
          </a:prstGeom>
          <a:noFill/>
          <a:ln>
            <a:noFill/>
          </a:ln>
        </p:spPr>
      </p:pic>
    </p:spTree>
    <p:custDataLst>
      <p:tags r:id="rId1"/>
    </p:custDataLst>
    <p:extLst>
      <p:ext uri="{BB962C8B-B14F-4D97-AF65-F5344CB8AC3E}">
        <p14:creationId xmlns:p14="http://schemas.microsoft.com/office/powerpoint/2010/main" val="2006585282"/>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fade">
                                      <p:cBhvr>
                                        <p:cTn id="17" dur="10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xEl>
                                              <p:pRg st="3" end="3"/>
                                            </p:txEl>
                                          </p:spTgt>
                                        </p:tgtEl>
                                        <p:attrNameLst>
                                          <p:attrName>style.visibility</p:attrName>
                                        </p:attrNameLst>
                                      </p:cBhvr>
                                      <p:to>
                                        <p:strVal val="visible"/>
                                      </p:to>
                                    </p:set>
                                    <p:animEffect transition="in" filter="fade">
                                      <p:cBhvr>
                                        <p:cTn id="22" dur="1000"/>
                                        <p:tgtEl>
                                          <p:spTgt spid="2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xEl>
                                              <p:pRg st="4" end="4"/>
                                            </p:txEl>
                                          </p:spTgt>
                                        </p:tgtEl>
                                        <p:attrNameLst>
                                          <p:attrName>style.visibility</p:attrName>
                                        </p:attrNameLst>
                                      </p:cBhvr>
                                      <p:to>
                                        <p:strVal val="visible"/>
                                      </p:to>
                                    </p:set>
                                    <p:animEffect transition="in" filter="fade">
                                      <p:cBhvr>
                                        <p:cTn id="27" dur="1000"/>
                                        <p:tgtEl>
                                          <p:spTgt spid="2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xEl>
                                              <p:pRg st="5" end="5"/>
                                            </p:txEl>
                                          </p:spTgt>
                                        </p:tgtEl>
                                        <p:attrNameLst>
                                          <p:attrName>style.visibility</p:attrName>
                                        </p:attrNameLst>
                                      </p:cBhvr>
                                      <p:to>
                                        <p:strVal val="visible"/>
                                      </p:to>
                                    </p:set>
                                    <p:animEffect transition="in" filter="fade">
                                      <p:cBhvr>
                                        <p:cTn id="32" dur="1000"/>
                                        <p:tgtEl>
                                          <p:spTgt spid="2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xEl>
                                              <p:pRg st="6" end="6"/>
                                            </p:txEl>
                                          </p:spTgt>
                                        </p:tgtEl>
                                        <p:attrNameLst>
                                          <p:attrName>style.visibility</p:attrName>
                                        </p:attrNameLst>
                                      </p:cBhvr>
                                      <p:to>
                                        <p:strVal val="visible"/>
                                      </p:to>
                                    </p:set>
                                    <p:animEffect transition="in" filter="fade">
                                      <p:cBhvr>
                                        <p:cTn id="37" dur="1000"/>
                                        <p:tgtEl>
                                          <p:spTgt spid="2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xEl>
                                              <p:pRg st="7" end="7"/>
                                            </p:txEl>
                                          </p:spTgt>
                                        </p:tgtEl>
                                        <p:attrNameLst>
                                          <p:attrName>style.visibility</p:attrName>
                                        </p:attrNameLst>
                                      </p:cBhvr>
                                      <p:to>
                                        <p:strVal val="visible"/>
                                      </p:to>
                                    </p:set>
                                    <p:animEffect transition="in" filter="fade">
                                      <p:cBhvr>
                                        <p:cTn id="42" dur="1000"/>
                                        <p:tgtEl>
                                          <p:spTgt spid="2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xEl>
                                              <p:pRg st="8" end="8"/>
                                            </p:txEl>
                                          </p:spTgt>
                                        </p:tgtEl>
                                        <p:attrNameLst>
                                          <p:attrName>style.visibility</p:attrName>
                                        </p:attrNameLst>
                                      </p:cBhvr>
                                      <p:to>
                                        <p:strVal val="visible"/>
                                      </p:to>
                                    </p:set>
                                    <p:animEffect transition="in" filter="fade">
                                      <p:cBhvr>
                                        <p:cTn id="47" dur="1000"/>
                                        <p:tgtEl>
                                          <p:spTgt spid="2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
                                            <p:txEl>
                                              <p:pRg st="9" end="9"/>
                                            </p:txEl>
                                          </p:spTgt>
                                        </p:tgtEl>
                                        <p:attrNameLst>
                                          <p:attrName>style.visibility</p:attrName>
                                        </p:attrNameLst>
                                      </p:cBhvr>
                                      <p:to>
                                        <p:strVal val="visible"/>
                                      </p:to>
                                    </p:set>
                                    <p:animEffect transition="in" filter="fade">
                                      <p:cBhvr>
                                        <p:cTn id="52" dur="1000"/>
                                        <p:tgtEl>
                                          <p:spTgt spid="21">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xEl>
                                              <p:pRg st="11" end="11"/>
                                            </p:txEl>
                                          </p:spTgt>
                                        </p:tgtEl>
                                        <p:attrNameLst>
                                          <p:attrName>style.visibility</p:attrName>
                                        </p:attrNameLst>
                                      </p:cBhvr>
                                      <p:to>
                                        <p:strVal val="visible"/>
                                      </p:to>
                                    </p:set>
                                    <p:animEffect transition="in" filter="fade">
                                      <p:cBhvr>
                                        <p:cTn id="57" dur="1000"/>
                                        <p:tgtEl>
                                          <p:spTgt spid="21">
                                            <p:txEl>
                                              <p:pRg st="11" end="11"/>
                                            </p:txEl>
                                          </p:spTgt>
                                        </p:tgtEl>
                                      </p:cBhvr>
                                    </p:animEffect>
                                  </p:childTnLst>
                                </p:cTn>
                              </p:par>
                              <p:par>
                                <p:cTn id="58" presetID="1" presetClass="entr" presetSubtype="0" fill="hold" nodeType="withEffect">
                                  <p:stCondLst>
                                    <p:cond delay="0"/>
                                  </p:stCondLst>
                                  <p:childTnLst>
                                    <p:set>
                                      <p:cBhvr>
                                        <p:cTn id="59" dur="1" fill="hold">
                                          <p:stCondLst>
                                            <p:cond delay="0"/>
                                          </p:stCondLst>
                                        </p:cTn>
                                        <p:tgtEl>
                                          <p:spTgt spid="7"/>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1">
                                            <p:txEl>
                                              <p:pRg st="12" end="12"/>
                                            </p:txEl>
                                          </p:spTgt>
                                        </p:tgtEl>
                                        <p:attrNameLst>
                                          <p:attrName>style.visibility</p:attrName>
                                        </p:attrNameLst>
                                      </p:cBhvr>
                                      <p:to>
                                        <p:strVal val="visible"/>
                                      </p:to>
                                    </p:set>
                                    <p:animEffect transition="in" filter="fade">
                                      <p:cBhvr>
                                        <p:cTn id="64" dur="1000"/>
                                        <p:tgtEl>
                                          <p:spTgt spid="21">
                                            <p:txEl>
                                              <p:pRg st="12" end="1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1">
                                            <p:txEl>
                                              <p:pRg st="13" end="13"/>
                                            </p:txEl>
                                          </p:spTgt>
                                        </p:tgtEl>
                                        <p:attrNameLst>
                                          <p:attrName>style.visibility</p:attrName>
                                        </p:attrNameLst>
                                      </p:cBhvr>
                                      <p:to>
                                        <p:strVal val="visible"/>
                                      </p:to>
                                    </p:set>
                                    <p:animEffect transition="in" filter="fade">
                                      <p:cBhvr>
                                        <p:cTn id="69" dur="1000"/>
                                        <p:tgtEl>
                                          <p:spTgt spid="21">
                                            <p:txEl>
                                              <p:pRg st="13" end="1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1">
                                            <p:txEl>
                                              <p:pRg st="14" end="14"/>
                                            </p:txEl>
                                          </p:spTgt>
                                        </p:tgtEl>
                                        <p:attrNameLst>
                                          <p:attrName>style.visibility</p:attrName>
                                        </p:attrNameLst>
                                      </p:cBhvr>
                                      <p:to>
                                        <p:strVal val="visible"/>
                                      </p:to>
                                    </p:set>
                                    <p:animEffect transition="in" filter="fade">
                                      <p:cBhvr>
                                        <p:cTn id="74" dur="1000"/>
                                        <p:tgtEl>
                                          <p:spTgt spid="21">
                                            <p:txEl>
                                              <p:pRg st="14" end="14"/>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1">
                                            <p:txEl>
                                              <p:pRg st="15" end="15"/>
                                            </p:txEl>
                                          </p:spTgt>
                                        </p:tgtEl>
                                        <p:attrNameLst>
                                          <p:attrName>style.visibility</p:attrName>
                                        </p:attrNameLst>
                                      </p:cBhvr>
                                      <p:to>
                                        <p:strVal val="visible"/>
                                      </p:to>
                                    </p:set>
                                    <p:animEffect transition="in" filter="fade">
                                      <p:cBhvr>
                                        <p:cTn id="79" dur="1000"/>
                                        <p:tgtEl>
                                          <p:spTgt spid="21">
                                            <p:txEl>
                                              <p:pRg st="15" end="15"/>
                                            </p:txEl>
                                          </p:spTgt>
                                        </p:tgtEl>
                                      </p:cBhvr>
                                    </p:animEffect>
                                  </p:childTnLst>
                                </p:cTn>
                              </p:par>
                              <p:par>
                                <p:cTn id="80" presetID="1" presetClass="entr" presetSubtype="0" fill="hold" nodeType="withEffect">
                                  <p:stCondLst>
                                    <p:cond delay="0"/>
                                  </p:stCondLst>
                                  <p:childTnLst>
                                    <p:set>
                                      <p:cBhvr>
                                        <p:cTn id="81" dur="1" fill="hold">
                                          <p:stCondLst>
                                            <p:cond delay="999"/>
                                          </p:stCondLst>
                                        </p:cTn>
                                        <p:tgtEl>
                                          <p:spTgt spid="24"/>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21">
                                            <p:txEl>
                                              <p:pRg st="16" end="16"/>
                                            </p:txEl>
                                          </p:spTgt>
                                        </p:tgtEl>
                                        <p:attrNameLst>
                                          <p:attrName>style.visibility</p:attrName>
                                        </p:attrNameLst>
                                      </p:cBhvr>
                                      <p:to>
                                        <p:strVal val="visible"/>
                                      </p:to>
                                    </p:set>
                                    <p:animEffect transition="in" filter="fade">
                                      <p:cBhvr>
                                        <p:cTn id="86" dur="1000"/>
                                        <p:tgtEl>
                                          <p:spTgt spid="21">
                                            <p:txEl>
                                              <p:pRg st="16" end="16"/>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21">
                                            <p:txEl>
                                              <p:pRg st="17" end="17"/>
                                            </p:txEl>
                                          </p:spTgt>
                                        </p:tgtEl>
                                        <p:attrNameLst>
                                          <p:attrName>style.visibility</p:attrName>
                                        </p:attrNameLst>
                                      </p:cBhvr>
                                      <p:to>
                                        <p:strVal val="visible"/>
                                      </p:to>
                                    </p:set>
                                    <p:animEffect transition="in" filter="fade">
                                      <p:cBhvr>
                                        <p:cTn id="91" dur="1000"/>
                                        <p:tgtEl>
                                          <p:spTgt spid="21">
                                            <p:txEl>
                                              <p:pRg st="17" end="17"/>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21">
                                            <p:txEl>
                                              <p:pRg st="18" end="18"/>
                                            </p:txEl>
                                          </p:spTgt>
                                        </p:tgtEl>
                                        <p:attrNameLst>
                                          <p:attrName>style.visibility</p:attrName>
                                        </p:attrNameLst>
                                      </p:cBhvr>
                                      <p:to>
                                        <p:strVal val="visible"/>
                                      </p:to>
                                    </p:set>
                                    <p:animEffect transition="in" filter="fade">
                                      <p:cBhvr>
                                        <p:cTn id="96" dur="1000"/>
                                        <p:tgtEl>
                                          <p:spTgt spid="21">
                                            <p:txEl>
                                              <p:pRg st="18" end="18"/>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21">
                                            <p:txEl>
                                              <p:pRg st="19" end="19"/>
                                            </p:txEl>
                                          </p:spTgt>
                                        </p:tgtEl>
                                        <p:attrNameLst>
                                          <p:attrName>style.visibility</p:attrName>
                                        </p:attrNameLst>
                                      </p:cBhvr>
                                      <p:to>
                                        <p:strVal val="visible"/>
                                      </p:to>
                                    </p:set>
                                    <p:animEffect transition="in" filter="fade">
                                      <p:cBhvr>
                                        <p:cTn id="101" dur="1000"/>
                                        <p:tgtEl>
                                          <p:spTgt spid="21">
                                            <p:txEl>
                                              <p:pRg st="19" end="19"/>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21">
                                            <p:txEl>
                                              <p:pRg st="20" end="20"/>
                                            </p:txEl>
                                          </p:spTgt>
                                        </p:tgtEl>
                                        <p:attrNameLst>
                                          <p:attrName>style.visibility</p:attrName>
                                        </p:attrNameLst>
                                      </p:cBhvr>
                                      <p:to>
                                        <p:strVal val="visible"/>
                                      </p:to>
                                    </p:set>
                                    <p:animEffect transition="in" filter="fade">
                                      <p:cBhvr>
                                        <p:cTn id="106" dur="1000"/>
                                        <p:tgtEl>
                                          <p:spTgt spid="21">
                                            <p:txEl>
                                              <p:pRg st="20" end="20"/>
                                            </p:txEl>
                                          </p:spTgt>
                                        </p:tgtEl>
                                      </p:cBhvr>
                                    </p:animEffect>
                                  </p:childTnLst>
                                </p:cTn>
                              </p:par>
                              <p:par>
                                <p:cTn id="107" presetID="1" presetClass="entr" presetSubtype="0" fill="hold" nodeType="withEffect">
                                  <p:stCondLst>
                                    <p:cond delay="0"/>
                                  </p:stCondLst>
                                  <p:childTnLst>
                                    <p:set>
                                      <p:cBhvr>
                                        <p:cTn id="10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pic>
        <p:nvPicPr>
          <p:cNvPr id="13" name="Grafi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9200" y="628805"/>
            <a:ext cx="1692000" cy="2123704"/>
          </a:xfrm>
          <a:prstGeom prst="rect">
            <a:avLst/>
          </a:prstGeom>
          <a:noFill/>
          <a:ln>
            <a:noFill/>
          </a:ln>
        </p:spPr>
      </p:pic>
      <p:sp>
        <p:nvSpPr>
          <p:cNvPr id="21" name="Textfeld 20"/>
          <p:cNvSpPr txBox="1"/>
          <p:nvPr/>
        </p:nvSpPr>
        <p:spPr>
          <a:xfrm>
            <a:off x="179513" y="627534"/>
            <a:ext cx="3600399" cy="2800767"/>
          </a:xfrm>
          <a:prstGeom prst="rect">
            <a:avLst/>
          </a:prstGeom>
          <a:solidFill>
            <a:schemeClr val="bg1"/>
          </a:solidFill>
        </p:spPr>
        <p:txBody>
          <a:bodyPr wrap="square" rtlCol="0">
            <a:spAutoFit/>
          </a:bodyPr>
          <a:lstStyle/>
          <a:p>
            <a:r>
              <a:rPr lang="de-DE" altLang="de-DE" sz="1100" b="1" dirty="0"/>
              <a:t>Montagen allgemein</a:t>
            </a:r>
          </a:p>
          <a:p>
            <a:endParaRPr lang="de-DE" altLang="de-DE" sz="1100" b="1" dirty="0"/>
          </a:p>
          <a:p>
            <a:r>
              <a:rPr lang="de-DE" altLang="de-DE" sz="1100" b="1" dirty="0"/>
              <a:t>Funkferngesteuertes Anschlagen und Lösen</a:t>
            </a:r>
            <a:br>
              <a:rPr lang="de-DE" altLang="de-DE" sz="1100" b="1" dirty="0"/>
            </a:br>
            <a:endParaRPr lang="de-DE" altLang="de-DE" sz="1100" b="1" dirty="0"/>
          </a:p>
          <a:p>
            <a:pPr eaLnBrk="1" hangingPunct="1"/>
            <a:r>
              <a:rPr lang="de-DE" altLang="de-DE" sz="1100" b="1" dirty="0"/>
              <a:t>Der Haken von </a:t>
            </a:r>
            <a:r>
              <a:rPr lang="de-DE" altLang="de-DE" sz="1100" b="1" dirty="0" err="1"/>
              <a:t>Elebia</a:t>
            </a:r>
            <a:r>
              <a:rPr lang="de-DE" altLang="de-DE" sz="1100" b="1" dirty="0"/>
              <a:t> kann auch funkferngesteuert geschlossen werden. </a:t>
            </a:r>
          </a:p>
          <a:p>
            <a:pPr eaLnBrk="1" hangingPunct="1"/>
            <a:endParaRPr lang="de-DE" altLang="de-DE" sz="1100" b="1" dirty="0"/>
          </a:p>
          <a:p>
            <a:pPr eaLnBrk="1" hangingPunct="1"/>
            <a:r>
              <a:rPr lang="de-DE" altLang="de-DE" sz="1100" b="1" dirty="0"/>
              <a:t>Damit ist ein Anschlagen durch den Kranführer ohne Aufstieg möglich.</a:t>
            </a:r>
          </a:p>
          <a:p>
            <a:pPr eaLnBrk="1" hangingPunct="1"/>
            <a:endParaRPr lang="de-DE" altLang="de-DE" sz="1100" b="1" dirty="0"/>
          </a:p>
          <a:p>
            <a:pPr eaLnBrk="1" hangingPunct="1"/>
            <a:r>
              <a:rPr lang="de-DE" altLang="de-DE" sz="1100" b="1" dirty="0"/>
              <a:t>Durch den integrierten Elektromagnet richtet </a:t>
            </a:r>
          </a:p>
          <a:p>
            <a:pPr eaLnBrk="1" hangingPunct="1"/>
            <a:r>
              <a:rPr lang="de-DE" altLang="de-DE" sz="1100" b="1" dirty="0"/>
              <a:t>der Haken sich und das Anschlagmittel </a:t>
            </a:r>
          </a:p>
          <a:p>
            <a:pPr eaLnBrk="1" hangingPunct="1"/>
            <a:r>
              <a:rPr lang="de-DE" altLang="de-DE" sz="1100" b="1" dirty="0"/>
              <a:t>vor dem Schließvorgang aus.</a:t>
            </a:r>
          </a:p>
          <a:p>
            <a:pPr eaLnBrk="1" hangingPunct="1"/>
            <a:endParaRPr lang="de-DE" altLang="de-DE" sz="1100" b="1" dirty="0"/>
          </a:p>
          <a:p>
            <a:pPr eaLnBrk="1" hangingPunct="1"/>
            <a:r>
              <a:rPr lang="de-DE" altLang="de-DE" sz="1100" b="1" dirty="0"/>
              <a:t>Textile Anschlagmittel mit eingewobenem Stahlseil zur Ausrichtung erhältlich.</a:t>
            </a:r>
          </a:p>
        </p:txBody>
      </p:sp>
      <p:pic>
        <p:nvPicPr>
          <p:cNvPr id="9" name="Grafik 8">
            <a:extLst>
              <a:ext uri="{FF2B5EF4-FFF2-40B4-BE49-F238E27FC236}">
                <a16:creationId xmlns:a16="http://schemas.microsoft.com/office/drawing/2014/main" id="{8FCA3CF5-5CF4-4495-8A88-94129A40B2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7984" y="643410"/>
            <a:ext cx="1260326" cy="2821080"/>
          </a:xfrm>
          <a:prstGeom prst="rect">
            <a:avLst/>
          </a:prstGeom>
          <a:noFill/>
          <a:ln>
            <a:noFill/>
          </a:ln>
        </p:spPr>
      </p:pic>
      <p:pic>
        <p:nvPicPr>
          <p:cNvPr id="10" name="Grafik 9">
            <a:extLst>
              <a:ext uri="{FF2B5EF4-FFF2-40B4-BE49-F238E27FC236}">
                <a16:creationId xmlns:a16="http://schemas.microsoft.com/office/drawing/2014/main" id="{DB9D108E-8245-4A0C-B5A7-032372254A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9200" y="2787998"/>
            <a:ext cx="1689269" cy="2016000"/>
          </a:xfrm>
          <a:prstGeom prst="rect">
            <a:avLst/>
          </a:prstGeom>
          <a:noFill/>
          <a:ln>
            <a:noFill/>
          </a:ln>
        </p:spPr>
      </p:pic>
      <p:pic>
        <p:nvPicPr>
          <p:cNvPr id="11" name="Grafik 10">
            <a:extLst>
              <a:ext uri="{FF2B5EF4-FFF2-40B4-BE49-F238E27FC236}">
                <a16:creationId xmlns:a16="http://schemas.microsoft.com/office/drawing/2014/main" id="{115CC88A-8DA7-4CA8-B277-C43ADFED4B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2344" y="627566"/>
            <a:ext cx="1572143" cy="4176432"/>
          </a:xfrm>
          <a:prstGeom prst="rect">
            <a:avLst/>
          </a:prstGeom>
          <a:noFill/>
          <a:ln>
            <a:noFill/>
          </a:ln>
        </p:spPr>
      </p:pic>
      <p:pic>
        <p:nvPicPr>
          <p:cNvPr id="24" name="Grafik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29441" y="3513032"/>
            <a:ext cx="242983" cy="282966"/>
          </a:xfrm>
          <a:prstGeom prst="rect">
            <a:avLst/>
          </a:prstGeom>
          <a:ln w="19050">
            <a:noFill/>
          </a:ln>
        </p:spPr>
      </p:pic>
    </p:spTree>
    <p:custDataLst>
      <p:tags r:id="rId1"/>
    </p:custDataLst>
    <p:extLst>
      <p:ext uri="{BB962C8B-B14F-4D97-AF65-F5344CB8AC3E}">
        <p14:creationId xmlns:p14="http://schemas.microsoft.com/office/powerpoint/2010/main" val="3313355006"/>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fade">
                                      <p:cBhvr>
                                        <p:cTn id="17" dur="10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1">
                                            <p:txEl>
                                              <p:pRg st="3" end="3"/>
                                            </p:txEl>
                                          </p:spTgt>
                                        </p:tgtEl>
                                        <p:attrNameLst>
                                          <p:attrName>style.visibility</p:attrName>
                                        </p:attrNameLst>
                                      </p:cBhvr>
                                      <p:to>
                                        <p:strVal val="visible"/>
                                      </p:to>
                                    </p:set>
                                    <p:animEffect transition="in" filter="fade">
                                      <p:cBhvr>
                                        <p:cTn id="26" dur="1000"/>
                                        <p:tgtEl>
                                          <p:spTgt spid="21">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xEl>
                                              <p:pRg st="5" end="5"/>
                                            </p:txEl>
                                          </p:spTgt>
                                        </p:tgtEl>
                                        <p:attrNameLst>
                                          <p:attrName>style.visibility</p:attrName>
                                        </p:attrNameLst>
                                      </p:cBhvr>
                                      <p:to>
                                        <p:strVal val="visible"/>
                                      </p:to>
                                    </p:set>
                                    <p:animEffect transition="in" filter="fade">
                                      <p:cBhvr>
                                        <p:cTn id="31" dur="1000"/>
                                        <p:tgtEl>
                                          <p:spTgt spid="21">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xEl>
                                              <p:pRg st="7" end="7"/>
                                            </p:txEl>
                                          </p:spTgt>
                                        </p:tgtEl>
                                        <p:attrNameLst>
                                          <p:attrName>style.visibility</p:attrName>
                                        </p:attrNameLst>
                                      </p:cBhvr>
                                      <p:to>
                                        <p:strVal val="visible"/>
                                      </p:to>
                                    </p:set>
                                    <p:animEffect transition="in" filter="fade">
                                      <p:cBhvr>
                                        <p:cTn id="36" dur="1000"/>
                                        <p:tgtEl>
                                          <p:spTgt spid="21">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1">
                                            <p:txEl>
                                              <p:pRg st="8" end="8"/>
                                            </p:txEl>
                                          </p:spTgt>
                                        </p:tgtEl>
                                        <p:attrNameLst>
                                          <p:attrName>style.visibility</p:attrName>
                                        </p:attrNameLst>
                                      </p:cBhvr>
                                      <p:to>
                                        <p:strVal val="visible"/>
                                      </p:to>
                                    </p:set>
                                    <p:animEffect transition="in" filter="fade">
                                      <p:cBhvr>
                                        <p:cTn id="41" dur="1000"/>
                                        <p:tgtEl>
                                          <p:spTgt spid="21">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1">
                                            <p:txEl>
                                              <p:pRg st="9" end="9"/>
                                            </p:txEl>
                                          </p:spTgt>
                                        </p:tgtEl>
                                        <p:attrNameLst>
                                          <p:attrName>style.visibility</p:attrName>
                                        </p:attrNameLst>
                                      </p:cBhvr>
                                      <p:to>
                                        <p:strVal val="visible"/>
                                      </p:to>
                                    </p:set>
                                    <p:animEffect transition="in" filter="fade">
                                      <p:cBhvr>
                                        <p:cTn id="46" dur="1000"/>
                                        <p:tgtEl>
                                          <p:spTgt spid="21">
                                            <p:txEl>
                                              <p:pRg st="9" end="9"/>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999"/>
                                          </p:stCondLst>
                                        </p:cTn>
                                        <p:tgtEl>
                                          <p:spTgt spid="2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1">
                                            <p:txEl>
                                              <p:pRg st="11" end="11"/>
                                            </p:txEl>
                                          </p:spTgt>
                                        </p:tgtEl>
                                        <p:attrNameLst>
                                          <p:attrName>style.visibility</p:attrName>
                                        </p:attrNameLst>
                                      </p:cBhvr>
                                      <p:to>
                                        <p:strVal val="visible"/>
                                      </p:to>
                                    </p:set>
                                    <p:animEffect transition="in" filter="fade">
                                      <p:cBhvr>
                                        <p:cTn id="61" dur="1000"/>
                                        <p:tgtEl>
                                          <p:spTgt spid="2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7035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Holzhauses</a:t>
            </a:r>
          </a:p>
        </p:txBody>
      </p:sp>
      <p:pic>
        <p:nvPicPr>
          <p:cNvPr id="13" name="Grafi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396" y="627534"/>
            <a:ext cx="5940295" cy="3628091"/>
          </a:xfrm>
          <a:prstGeom prst="rect">
            <a:avLst/>
          </a:prstGeom>
          <a:noFill/>
          <a:ln>
            <a:noFill/>
          </a:ln>
        </p:spPr>
      </p:pic>
      <p:sp>
        <p:nvSpPr>
          <p:cNvPr id="21" name="Textfeld 20"/>
          <p:cNvSpPr txBox="1"/>
          <p:nvPr/>
        </p:nvSpPr>
        <p:spPr>
          <a:xfrm>
            <a:off x="179514" y="627534"/>
            <a:ext cx="2862944" cy="2970044"/>
          </a:xfrm>
          <a:prstGeom prst="rect">
            <a:avLst/>
          </a:prstGeom>
          <a:solidFill>
            <a:schemeClr val="bg1"/>
          </a:solidFill>
        </p:spPr>
        <p:txBody>
          <a:bodyPr wrap="square" rtlCol="0">
            <a:spAutoFit/>
          </a:bodyPr>
          <a:lstStyle/>
          <a:p>
            <a:pPr eaLnBrk="1" hangingPunct="1"/>
            <a:r>
              <a:rPr lang="de-DE" altLang="de-DE" sz="1100" b="1" dirty="0"/>
              <a:t>Anschlagen von Wänden</a:t>
            </a:r>
            <a:br>
              <a:rPr lang="de-DE" altLang="de-DE" sz="1100" b="1" dirty="0"/>
            </a:br>
            <a:endParaRPr lang="de-DE" altLang="de-DE" sz="1100" b="1" dirty="0"/>
          </a:p>
          <a:p>
            <a:pPr eaLnBrk="1" hangingPunct="1"/>
            <a:r>
              <a:rPr lang="de-DE" altLang="de-DE" sz="1100" b="1" dirty="0"/>
              <a:t>Um das zu errichtende Gebäude </a:t>
            </a:r>
          </a:p>
          <a:p>
            <a:pPr eaLnBrk="1" hangingPunct="1"/>
            <a:r>
              <a:rPr lang="de-DE" altLang="de-DE" sz="1100" b="1" dirty="0"/>
              <a:t>ist ein perfektes Gerüst gestellt, </a:t>
            </a:r>
          </a:p>
          <a:p>
            <a:pPr eaLnBrk="1" hangingPunct="1"/>
            <a:r>
              <a:rPr lang="de-DE" altLang="de-DE" sz="1100" b="1" dirty="0"/>
              <a:t>aber ein paar Meter weiter </a:t>
            </a:r>
          </a:p>
          <a:p>
            <a:pPr eaLnBrk="1" hangingPunct="1"/>
            <a:r>
              <a:rPr lang="de-DE" altLang="de-DE" sz="1100" b="1" dirty="0"/>
              <a:t>befindet sich ein Arbeitsplatz, </a:t>
            </a:r>
          </a:p>
          <a:p>
            <a:pPr eaLnBrk="1" hangingPunct="1"/>
            <a:r>
              <a:rPr lang="de-DE" altLang="de-DE" sz="1100" b="1" dirty="0"/>
              <a:t>um den sich nur wenige Verantwortliche Gedanken machen.</a:t>
            </a:r>
          </a:p>
          <a:p>
            <a:pPr eaLnBrk="1" hangingPunct="1"/>
            <a:endParaRPr lang="de-DE" altLang="de-DE" sz="1100" b="1" dirty="0"/>
          </a:p>
          <a:p>
            <a:pPr eaLnBrk="1" hangingPunct="1"/>
            <a:r>
              <a:rPr lang="de-DE" altLang="de-DE" sz="1100" b="1" dirty="0"/>
              <a:t>Der Anschläger arbeitet oft ungesichert </a:t>
            </a:r>
          </a:p>
          <a:p>
            <a:pPr eaLnBrk="1" hangingPunct="1"/>
            <a:r>
              <a:rPr lang="de-DE" altLang="de-DE" sz="1100" b="1" dirty="0"/>
              <a:t>in Höhen von etwa 4,00 m.</a:t>
            </a:r>
          </a:p>
          <a:p>
            <a:pPr eaLnBrk="1" hangingPunct="1"/>
            <a:endParaRPr lang="de-DE" altLang="de-DE" sz="1100" b="1" dirty="0"/>
          </a:p>
          <a:p>
            <a:pPr eaLnBrk="1" hangingPunct="1"/>
            <a:r>
              <a:rPr lang="de-DE" altLang="de-DE" sz="1100" b="1" dirty="0"/>
              <a:t>Zwischen den Wänden sind oft Lücken.</a:t>
            </a:r>
          </a:p>
          <a:p>
            <a:pPr eaLnBrk="1" hangingPunct="1"/>
            <a:endParaRPr lang="de-DE" altLang="de-DE" sz="1100" b="1" dirty="0"/>
          </a:p>
          <a:p>
            <a:pPr eaLnBrk="1" hangingPunct="1"/>
            <a:r>
              <a:rPr lang="de-DE" altLang="de-DE" sz="1100" b="1" dirty="0"/>
              <a:t>Anschlagmittel stellen Stolperfallen dar.</a:t>
            </a:r>
          </a:p>
          <a:p>
            <a:pPr eaLnBrk="1" hangingPunct="1"/>
            <a:endParaRPr lang="de-DE" altLang="de-DE" sz="1100" b="1" dirty="0"/>
          </a:p>
          <a:p>
            <a:pPr eaLnBrk="1" hangingPunct="1"/>
            <a:r>
              <a:rPr lang="de-DE" altLang="de-DE" sz="1100" b="1" dirty="0"/>
              <a:t>Bessere Lösung suchen!</a:t>
            </a:r>
          </a:p>
        </p:txBody>
      </p:sp>
      <p:pic>
        <p:nvPicPr>
          <p:cNvPr id="30" name="Grafik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1190" y="3128381"/>
            <a:ext cx="242181" cy="299920"/>
          </a:xfrm>
          <a:prstGeom prst="rect">
            <a:avLst/>
          </a:prstGeom>
          <a:ln w="19050">
            <a:noFill/>
          </a:ln>
        </p:spPr>
      </p:pic>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1195" y="2418527"/>
            <a:ext cx="717544" cy="1585164"/>
          </a:xfrm>
          <a:prstGeom prst="rect">
            <a:avLst/>
          </a:prstGeom>
          <a:ln w="9525" cap="sq">
            <a:noFill/>
            <a:miter lim="800000"/>
          </a:ln>
          <a:effectLst/>
        </p:spPr>
      </p:pic>
    </p:spTree>
    <p:custDataLst>
      <p:tags r:id="rId1"/>
    </p:custDataLst>
    <p:extLst>
      <p:ext uri="{BB962C8B-B14F-4D97-AF65-F5344CB8AC3E}">
        <p14:creationId xmlns:p14="http://schemas.microsoft.com/office/powerpoint/2010/main" val="751313707"/>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xEl>
                                              <p:pRg st="1" end="1"/>
                                            </p:txEl>
                                          </p:spTgt>
                                        </p:tgtEl>
                                        <p:attrNameLst>
                                          <p:attrName>style.visibility</p:attrName>
                                        </p:attrNameLst>
                                      </p:cBhvr>
                                      <p:to>
                                        <p:strVal val="visible"/>
                                      </p:to>
                                    </p:set>
                                    <p:animEffect transition="in" filter="fade">
                                      <p:cBhvr>
                                        <p:cTn id="18" dur="1000"/>
                                        <p:tgtEl>
                                          <p:spTgt spid="2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xEl>
                                              <p:pRg st="2" end="2"/>
                                            </p:txEl>
                                          </p:spTgt>
                                        </p:tgtEl>
                                        <p:attrNameLst>
                                          <p:attrName>style.visibility</p:attrName>
                                        </p:attrNameLst>
                                      </p:cBhvr>
                                      <p:to>
                                        <p:strVal val="visible"/>
                                      </p:to>
                                    </p:set>
                                    <p:animEffect transition="in" filter="fade">
                                      <p:cBhvr>
                                        <p:cTn id="23" dur="1000"/>
                                        <p:tgtEl>
                                          <p:spTgt spid="2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xEl>
                                              <p:pRg st="3" end="3"/>
                                            </p:txEl>
                                          </p:spTgt>
                                        </p:tgtEl>
                                        <p:attrNameLst>
                                          <p:attrName>style.visibility</p:attrName>
                                        </p:attrNameLst>
                                      </p:cBhvr>
                                      <p:to>
                                        <p:strVal val="visible"/>
                                      </p:to>
                                    </p:set>
                                    <p:animEffect transition="in" filter="fade">
                                      <p:cBhvr>
                                        <p:cTn id="28" dur="1000"/>
                                        <p:tgtEl>
                                          <p:spTgt spid="21">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xEl>
                                              <p:pRg st="4" end="4"/>
                                            </p:txEl>
                                          </p:spTgt>
                                        </p:tgtEl>
                                        <p:attrNameLst>
                                          <p:attrName>style.visibility</p:attrName>
                                        </p:attrNameLst>
                                      </p:cBhvr>
                                      <p:to>
                                        <p:strVal val="visible"/>
                                      </p:to>
                                    </p:set>
                                    <p:animEffect transition="in" filter="fade">
                                      <p:cBhvr>
                                        <p:cTn id="33" dur="1000"/>
                                        <p:tgtEl>
                                          <p:spTgt spid="21">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1">
                                            <p:txEl>
                                              <p:pRg st="5" end="5"/>
                                            </p:txEl>
                                          </p:spTgt>
                                        </p:tgtEl>
                                        <p:attrNameLst>
                                          <p:attrName>style.visibility</p:attrName>
                                        </p:attrNameLst>
                                      </p:cBhvr>
                                      <p:to>
                                        <p:strVal val="visible"/>
                                      </p:to>
                                    </p:set>
                                    <p:animEffect transition="in" filter="fade">
                                      <p:cBhvr>
                                        <p:cTn id="38" dur="1000"/>
                                        <p:tgtEl>
                                          <p:spTgt spid="21">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
                                            <p:txEl>
                                              <p:pRg st="7" end="7"/>
                                            </p:txEl>
                                          </p:spTgt>
                                        </p:tgtEl>
                                        <p:attrNameLst>
                                          <p:attrName>style.visibility</p:attrName>
                                        </p:attrNameLst>
                                      </p:cBhvr>
                                      <p:to>
                                        <p:strVal val="visible"/>
                                      </p:to>
                                    </p:set>
                                    <p:animEffect transition="in" filter="fade">
                                      <p:cBhvr>
                                        <p:cTn id="43" dur="1000"/>
                                        <p:tgtEl>
                                          <p:spTgt spid="21">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xEl>
                                              <p:pRg st="8" end="8"/>
                                            </p:txEl>
                                          </p:spTgt>
                                        </p:tgtEl>
                                        <p:attrNameLst>
                                          <p:attrName>style.visibility</p:attrName>
                                        </p:attrNameLst>
                                      </p:cBhvr>
                                      <p:to>
                                        <p:strVal val="visible"/>
                                      </p:to>
                                    </p:set>
                                    <p:animEffect transition="in" filter="fade">
                                      <p:cBhvr>
                                        <p:cTn id="48" dur="1000"/>
                                        <p:tgtEl>
                                          <p:spTgt spid="21">
                                            <p:txEl>
                                              <p:pRg st="8" end="8"/>
                                            </p:txEl>
                                          </p:spTgt>
                                        </p:tgtEl>
                                      </p:cBhvr>
                                    </p:animEffect>
                                  </p:childTnLst>
                                </p:cTn>
                              </p:par>
                            </p:childTnLst>
                          </p:cTn>
                        </p:par>
                        <p:par>
                          <p:cTn id="49" fill="hold">
                            <p:stCondLst>
                              <p:cond delay="1000"/>
                            </p:stCondLst>
                            <p:childTnLst>
                              <p:par>
                                <p:cTn id="50" presetID="1" presetClass="entr" presetSubtype="0" fill="hold" nodeType="afterEffect">
                                  <p:stCondLst>
                                    <p:cond delay="0"/>
                                  </p:stCondLst>
                                  <p:childTnLst>
                                    <p:set>
                                      <p:cBhvr>
                                        <p:cTn id="51" dur="1" fill="hold">
                                          <p:stCondLst>
                                            <p:cond delay="0"/>
                                          </p:stCondLst>
                                        </p:cTn>
                                        <p:tgtEl>
                                          <p:spTgt spid="9"/>
                                        </p:tgtEl>
                                        <p:attrNameLst>
                                          <p:attrName>style.visibility</p:attrName>
                                        </p:attrNameLst>
                                      </p:cBhvr>
                                      <p:to>
                                        <p:strVal val="visible"/>
                                      </p:to>
                                    </p:set>
                                  </p:childTnLst>
                                </p:cTn>
                              </p:par>
                              <p:par>
                                <p:cTn id="52" presetID="1" presetClass="entr" presetSubtype="0" fill="hold" nodeType="withEffect">
                                  <p:stCondLst>
                                    <p:cond delay="500"/>
                                  </p:stCondLst>
                                  <p:childTnLst>
                                    <p:set>
                                      <p:cBhvr>
                                        <p:cTn id="53" dur="1" fill="hold">
                                          <p:stCondLst>
                                            <p:cond delay="999"/>
                                          </p:stCondLst>
                                        </p:cTn>
                                        <p:tgtEl>
                                          <p:spTgt spid="30"/>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1">
                                            <p:txEl>
                                              <p:pRg st="10" end="10"/>
                                            </p:txEl>
                                          </p:spTgt>
                                        </p:tgtEl>
                                        <p:attrNameLst>
                                          <p:attrName>style.visibility</p:attrName>
                                        </p:attrNameLst>
                                      </p:cBhvr>
                                      <p:to>
                                        <p:strVal val="visible"/>
                                      </p:to>
                                    </p:set>
                                    <p:animEffect transition="in" filter="fade">
                                      <p:cBhvr>
                                        <p:cTn id="58" dur="1000"/>
                                        <p:tgtEl>
                                          <p:spTgt spid="21">
                                            <p:txEl>
                                              <p:pRg st="10" end="1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1">
                                            <p:txEl>
                                              <p:pRg st="12" end="12"/>
                                            </p:txEl>
                                          </p:spTgt>
                                        </p:tgtEl>
                                        <p:attrNameLst>
                                          <p:attrName>style.visibility</p:attrName>
                                        </p:attrNameLst>
                                      </p:cBhvr>
                                      <p:to>
                                        <p:strVal val="visible"/>
                                      </p:to>
                                    </p:set>
                                    <p:animEffect transition="in" filter="fade">
                                      <p:cBhvr>
                                        <p:cTn id="63" dur="1000"/>
                                        <p:tgtEl>
                                          <p:spTgt spid="21">
                                            <p:txEl>
                                              <p:pRg st="12" end="12"/>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
                                            <p:txEl>
                                              <p:pRg st="14" end="14"/>
                                            </p:txEl>
                                          </p:spTgt>
                                        </p:tgtEl>
                                        <p:attrNameLst>
                                          <p:attrName>style.visibility</p:attrName>
                                        </p:attrNameLst>
                                      </p:cBhvr>
                                      <p:to>
                                        <p:strVal val="visible"/>
                                      </p:to>
                                    </p:set>
                                    <p:animEffect transition="in" filter="fade">
                                      <p:cBhvr>
                                        <p:cTn id="68" dur="1000"/>
                                        <p:tgtEl>
                                          <p:spTgt spid="21">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pic>
        <p:nvPicPr>
          <p:cNvPr id="13" name="Grafik 12"/>
          <p:cNvPicPr>
            <a:picLocks noChangeAspect="1"/>
          </p:cNvPicPr>
          <p:nvPr/>
        </p:nvPicPr>
        <p:blipFill rotWithShape="1">
          <a:blip r:embed="rId4">
            <a:extLst>
              <a:ext uri="{28A0092B-C50C-407E-A947-70E740481C1C}">
                <a14:useLocalDpi xmlns:a14="http://schemas.microsoft.com/office/drawing/2010/main" val="0"/>
              </a:ext>
            </a:extLst>
          </a:blip>
          <a:srcRect l="4929"/>
          <a:stretch/>
        </p:blipFill>
        <p:spPr>
          <a:xfrm>
            <a:off x="3275857" y="627534"/>
            <a:ext cx="5721670" cy="4115618"/>
          </a:xfrm>
          <a:prstGeom prst="rect">
            <a:avLst/>
          </a:prstGeom>
          <a:noFill/>
          <a:ln>
            <a:noFill/>
          </a:ln>
        </p:spPr>
      </p:pic>
      <p:sp>
        <p:nvSpPr>
          <p:cNvPr id="21" name="Textfeld 20"/>
          <p:cNvSpPr txBox="1"/>
          <p:nvPr/>
        </p:nvSpPr>
        <p:spPr>
          <a:xfrm>
            <a:off x="179513" y="627534"/>
            <a:ext cx="3024335" cy="2292935"/>
          </a:xfrm>
          <a:prstGeom prst="rect">
            <a:avLst/>
          </a:prstGeom>
          <a:solidFill>
            <a:schemeClr val="bg1"/>
          </a:solidFill>
        </p:spPr>
        <p:txBody>
          <a:bodyPr wrap="square" rtlCol="0">
            <a:spAutoFit/>
          </a:bodyPr>
          <a:lstStyle/>
          <a:p>
            <a:r>
              <a:rPr lang="de-DE" sz="1100" b="1" dirty="0"/>
              <a:t>Arbeiten mit Kraneinsatz?</a:t>
            </a:r>
          </a:p>
          <a:p>
            <a:endParaRPr lang="de-DE" sz="1100" b="1" dirty="0"/>
          </a:p>
          <a:p>
            <a:r>
              <a:rPr lang="de-DE" sz="1100" b="1" dirty="0"/>
              <a:t>Gefahr, dass Bauteile oder Werkzeuge herabfallen?</a:t>
            </a:r>
          </a:p>
          <a:p>
            <a:endParaRPr lang="de-DE" sz="1100" b="1" dirty="0"/>
          </a:p>
          <a:p>
            <a:r>
              <a:rPr lang="de-DE" sz="1100" b="1" dirty="0"/>
              <a:t>Alle mit Helm! Klasse! </a:t>
            </a:r>
          </a:p>
          <a:p>
            <a:endParaRPr lang="de-DE" sz="1100" b="1" dirty="0"/>
          </a:p>
          <a:p>
            <a:r>
              <a:rPr lang="de-DE" sz="1100" b="1" dirty="0"/>
              <a:t>Es gibt schickere Versionen, die Bergsteigerhelmen ähneln.</a:t>
            </a:r>
          </a:p>
          <a:p>
            <a:endParaRPr lang="de-DE" sz="1100" b="1" dirty="0"/>
          </a:p>
          <a:p>
            <a:r>
              <a:rPr lang="de-DE" sz="1100" b="1" dirty="0"/>
              <a:t>Bei Arbeiten mit </a:t>
            </a:r>
            <a:r>
              <a:rPr lang="de-DE" sz="1100" b="1" dirty="0" err="1"/>
              <a:t>PSAgA</a:t>
            </a:r>
            <a:r>
              <a:rPr lang="de-DE" sz="1100" b="1" dirty="0"/>
              <a:t> nur Helme mit </a:t>
            </a:r>
            <a:br>
              <a:rPr lang="de-DE" sz="1100" b="1" dirty="0"/>
            </a:br>
            <a:r>
              <a:rPr lang="de-DE" sz="1100" b="1" dirty="0"/>
              <a:t>4-Punkt-Kinnriemen (nach DIN EN 397) verwenden.</a:t>
            </a:r>
          </a:p>
        </p:txBody>
      </p:sp>
      <p:pic>
        <p:nvPicPr>
          <p:cNvPr id="31" name="Grafik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384" y="3795886"/>
            <a:ext cx="319042" cy="371542"/>
          </a:xfrm>
          <a:prstGeom prst="rect">
            <a:avLst/>
          </a:prstGeom>
          <a:ln w="19050">
            <a:noFill/>
          </a:ln>
        </p:spPr>
      </p:pic>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4088" y="796268"/>
            <a:ext cx="319042" cy="371542"/>
          </a:xfrm>
          <a:prstGeom prst="rect">
            <a:avLst/>
          </a:prstGeom>
          <a:ln w="19050">
            <a:noFill/>
          </a:ln>
        </p:spPr>
      </p:pic>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6336" y="1491630"/>
            <a:ext cx="319042" cy="371542"/>
          </a:xfrm>
          <a:prstGeom prst="rect">
            <a:avLst/>
          </a:prstGeom>
          <a:ln w="19050">
            <a:noFill/>
          </a:ln>
        </p:spPr>
      </p:pic>
      <p:pic>
        <p:nvPicPr>
          <p:cNvPr id="10" name="Grafik 9">
            <a:extLst>
              <a:ext uri="{FF2B5EF4-FFF2-40B4-BE49-F238E27FC236}">
                <a16:creationId xmlns:a16="http://schemas.microsoft.com/office/drawing/2014/main" id="{393930A3-D92C-4E21-9A74-D2EE3DABC4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77470" y="668708"/>
            <a:ext cx="822922" cy="822922"/>
          </a:xfrm>
          <a:prstGeom prst="rect">
            <a:avLst/>
          </a:prstGeom>
          <a:ln w="19050">
            <a:noFill/>
          </a:ln>
        </p:spPr>
      </p:pic>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657206"/>
            <a:ext cx="319042" cy="371542"/>
          </a:xfrm>
          <a:prstGeom prst="rect">
            <a:avLst/>
          </a:prstGeom>
          <a:ln w="19050">
            <a:noFill/>
          </a:ln>
        </p:spPr>
      </p:pic>
    </p:spTree>
    <p:custDataLst>
      <p:tags r:id="rId1"/>
    </p:custDataLst>
    <p:extLst>
      <p:ext uri="{BB962C8B-B14F-4D97-AF65-F5344CB8AC3E}">
        <p14:creationId xmlns:p14="http://schemas.microsoft.com/office/powerpoint/2010/main" val="930164318"/>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xEl>
                                              <p:pRg st="2" end="2"/>
                                            </p:txEl>
                                          </p:spTgt>
                                        </p:tgtEl>
                                        <p:attrNameLst>
                                          <p:attrName>style.visibility</p:attrName>
                                        </p:attrNameLst>
                                      </p:cBhvr>
                                      <p:to>
                                        <p:strVal val="visible"/>
                                      </p:to>
                                    </p:set>
                                    <p:animEffect transition="in" filter="fade">
                                      <p:cBhvr>
                                        <p:cTn id="18" dur="1000"/>
                                        <p:tgtEl>
                                          <p:spTgt spid="2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xEl>
                                              <p:pRg st="4" end="4"/>
                                            </p:txEl>
                                          </p:spTgt>
                                        </p:tgtEl>
                                        <p:attrNameLst>
                                          <p:attrName>style.visibility</p:attrName>
                                        </p:attrNameLst>
                                      </p:cBhvr>
                                      <p:to>
                                        <p:strVal val="visible"/>
                                      </p:to>
                                    </p:set>
                                    <p:animEffect transition="in" filter="fade">
                                      <p:cBhvr>
                                        <p:cTn id="23" dur="1000"/>
                                        <p:tgtEl>
                                          <p:spTgt spid="21">
                                            <p:txEl>
                                              <p:pRg st="4" end="4"/>
                                            </p:txEl>
                                          </p:spTgt>
                                        </p:tgtEl>
                                      </p:cBhvr>
                                    </p:animEffect>
                                  </p:childTnLst>
                                </p:cTn>
                              </p:par>
                              <p:par>
                                <p:cTn id="24" presetID="1" presetClass="entr" presetSubtype="0" fill="hold" nodeType="withEffect">
                                  <p:stCondLst>
                                    <p:cond delay="0"/>
                                  </p:stCondLst>
                                  <p:childTnLst>
                                    <p:set>
                                      <p:cBhvr>
                                        <p:cTn id="25" dur="1" fill="hold">
                                          <p:stCondLst>
                                            <p:cond delay="999"/>
                                          </p:stCondLst>
                                        </p:cTn>
                                        <p:tgtEl>
                                          <p:spTgt spid="31"/>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999"/>
                                          </p:stCondLst>
                                        </p:cTn>
                                        <p:tgtEl>
                                          <p:spTgt spid="7"/>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999"/>
                                          </p:stCondLst>
                                        </p:cTn>
                                        <p:tgtEl>
                                          <p:spTgt spid="8"/>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999"/>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xEl>
                                              <p:pRg st="6" end="6"/>
                                            </p:txEl>
                                          </p:spTgt>
                                        </p:tgtEl>
                                        <p:attrNameLst>
                                          <p:attrName>style.visibility</p:attrName>
                                        </p:attrNameLst>
                                      </p:cBhvr>
                                      <p:to>
                                        <p:strVal val="visible"/>
                                      </p:to>
                                    </p:set>
                                    <p:animEffect transition="in" filter="fade">
                                      <p:cBhvr>
                                        <p:cTn id="36" dur="1000"/>
                                        <p:tgtEl>
                                          <p:spTgt spid="21">
                                            <p:txEl>
                                              <p:pRg st="6" end="6"/>
                                            </p:txEl>
                                          </p:spTgt>
                                        </p:tgtEl>
                                      </p:cBhvr>
                                    </p:animEffect>
                                  </p:childTnLst>
                                </p:cTn>
                              </p:par>
                              <p:par>
                                <p:cTn id="37" presetID="1" presetClass="entr" presetSubtype="0" fill="hold" nodeType="withEffect">
                                  <p:stCondLst>
                                    <p:cond delay="0"/>
                                  </p:stCondLst>
                                  <p:childTnLst>
                                    <p:set>
                                      <p:cBhvr>
                                        <p:cTn id="38" dur="1" fill="hold">
                                          <p:stCondLst>
                                            <p:cond delay="999"/>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
                                            <p:txEl>
                                              <p:pRg st="8" end="8"/>
                                            </p:txEl>
                                          </p:spTgt>
                                        </p:tgtEl>
                                        <p:attrNameLst>
                                          <p:attrName>style.visibility</p:attrName>
                                        </p:attrNameLst>
                                      </p:cBhvr>
                                      <p:to>
                                        <p:strVal val="visible"/>
                                      </p:to>
                                    </p:set>
                                    <p:animEffect transition="in" filter="fade">
                                      <p:cBhvr>
                                        <p:cTn id="43" dur="1000"/>
                                        <p:tgtEl>
                                          <p:spTgt spid="2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7035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Holzhauses</a:t>
            </a:r>
          </a:p>
        </p:txBody>
      </p:sp>
      <p:pic>
        <p:nvPicPr>
          <p:cNvPr id="13" name="Grafi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1772" y="627534"/>
            <a:ext cx="5999543" cy="3664277"/>
          </a:xfrm>
          <a:prstGeom prst="rect">
            <a:avLst/>
          </a:prstGeom>
          <a:noFill/>
          <a:ln>
            <a:noFill/>
          </a:ln>
        </p:spPr>
      </p:pic>
      <p:sp>
        <p:nvSpPr>
          <p:cNvPr id="21" name="Textfeld 20"/>
          <p:cNvSpPr txBox="1"/>
          <p:nvPr/>
        </p:nvSpPr>
        <p:spPr>
          <a:xfrm>
            <a:off x="179514" y="627534"/>
            <a:ext cx="2862944" cy="2462213"/>
          </a:xfrm>
          <a:prstGeom prst="rect">
            <a:avLst/>
          </a:prstGeom>
          <a:solidFill>
            <a:schemeClr val="bg1"/>
          </a:solidFill>
        </p:spPr>
        <p:txBody>
          <a:bodyPr wrap="square" rtlCol="0">
            <a:spAutoFit/>
          </a:bodyPr>
          <a:lstStyle/>
          <a:p>
            <a:pPr eaLnBrk="1" hangingPunct="1"/>
            <a:r>
              <a:rPr lang="de-DE" altLang="de-DE" sz="1100" b="1" dirty="0"/>
              <a:t>Anschlagen von Wänden</a:t>
            </a:r>
          </a:p>
          <a:p>
            <a:pPr eaLnBrk="1" hangingPunct="1"/>
            <a:endParaRPr lang="de-DE" altLang="de-DE" sz="1100" b="1" dirty="0"/>
          </a:p>
          <a:p>
            <a:pPr eaLnBrk="1" hangingPunct="1"/>
            <a:r>
              <a:rPr lang="de-DE" altLang="de-DE" sz="1100" b="1" dirty="0"/>
              <a:t>Gefährlicher Arbeitsplatz!</a:t>
            </a:r>
            <a:br>
              <a:rPr lang="de-DE" altLang="de-DE" sz="1100" b="1" dirty="0"/>
            </a:br>
            <a:endParaRPr lang="de-DE" altLang="de-DE" sz="1100" b="1" dirty="0"/>
          </a:p>
          <a:p>
            <a:pPr eaLnBrk="1" hangingPunct="1"/>
            <a:r>
              <a:rPr lang="de-DE" altLang="de-DE" sz="1100" b="1" dirty="0"/>
              <a:t>Immerhin: Leiter steht 1,00 m über. </a:t>
            </a:r>
          </a:p>
          <a:p>
            <a:pPr eaLnBrk="1" hangingPunct="1"/>
            <a:endParaRPr lang="de-DE" altLang="de-DE" sz="1100" b="1" dirty="0"/>
          </a:p>
          <a:p>
            <a:pPr eaLnBrk="1" hangingPunct="1"/>
            <a:r>
              <a:rPr lang="de-DE" altLang="de-DE" sz="1100" b="1" dirty="0"/>
              <a:t>Gut: Gegen Kippen gesichert.</a:t>
            </a:r>
          </a:p>
          <a:p>
            <a:pPr eaLnBrk="1" hangingPunct="1"/>
            <a:endParaRPr lang="de-DE" altLang="de-DE" sz="1100" b="1" dirty="0"/>
          </a:p>
          <a:p>
            <a:pPr eaLnBrk="1" hangingPunct="1"/>
            <a:r>
              <a:rPr lang="de-DE" altLang="de-DE" sz="1100" b="1" dirty="0"/>
              <a:t>Gut: Gegen Wegrutschen gesichert. </a:t>
            </a:r>
          </a:p>
          <a:p>
            <a:pPr eaLnBrk="1" hangingPunct="1"/>
            <a:endParaRPr lang="de-DE" altLang="de-DE" sz="1100" b="1" dirty="0"/>
          </a:p>
          <a:p>
            <a:pPr eaLnBrk="1" hangingPunct="1"/>
            <a:r>
              <a:rPr lang="de-DE" altLang="de-DE" sz="1100" b="1" dirty="0"/>
              <a:t>Gut: Anlegeleiter &gt; 3 m mit Standverbreiterung nachgerüstet.</a:t>
            </a:r>
          </a:p>
          <a:p>
            <a:pPr eaLnBrk="1" hangingPunct="1"/>
            <a:endParaRPr lang="de-DE" altLang="de-DE" sz="1100" b="1" dirty="0"/>
          </a:p>
          <a:p>
            <a:pPr eaLnBrk="1" hangingPunct="1"/>
            <a:r>
              <a:rPr lang="de-DE" altLang="de-DE" sz="1100" b="1" dirty="0"/>
              <a:t>Gut: Kippsicherung der Wände. </a:t>
            </a:r>
          </a:p>
        </p:txBody>
      </p:sp>
      <p:pic>
        <p:nvPicPr>
          <p:cNvPr id="30" name="Grafik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3768" y="2869778"/>
            <a:ext cx="242181" cy="299920"/>
          </a:xfrm>
          <a:prstGeom prst="rect">
            <a:avLst/>
          </a:prstGeom>
          <a:ln w="19050">
            <a:noFill/>
          </a:ln>
        </p:spPr>
      </p:pic>
      <p:pic>
        <p:nvPicPr>
          <p:cNvPr id="10" name="Grafi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1843" y="2427734"/>
            <a:ext cx="258904" cy="444047"/>
          </a:xfrm>
          <a:prstGeom prst="rect">
            <a:avLst/>
          </a:prstGeom>
          <a:ln w="9525" cap="sq">
            <a:noFill/>
            <a:miter lim="800000"/>
          </a:ln>
          <a:effectLst/>
        </p:spPr>
      </p:pic>
      <p:pic>
        <p:nvPicPr>
          <p:cNvPr id="11" name="Grafik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2625" y="2554438"/>
            <a:ext cx="242983" cy="282966"/>
          </a:xfrm>
          <a:prstGeom prst="rect">
            <a:avLst/>
          </a:prstGeom>
          <a:ln w="19050">
            <a:noFill/>
          </a:ln>
        </p:spPr>
      </p:pic>
      <p:pic>
        <p:nvPicPr>
          <p:cNvPr id="14" name="Grafik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0152" y="1059582"/>
            <a:ext cx="1355065" cy="1960156"/>
          </a:xfrm>
          <a:prstGeom prst="rect">
            <a:avLst/>
          </a:prstGeom>
          <a:ln w="9525" cap="sq">
            <a:noFill/>
            <a:miter lim="800000"/>
          </a:ln>
          <a:effectLst/>
        </p:spPr>
      </p:pic>
      <p:pic>
        <p:nvPicPr>
          <p:cNvPr id="15" name="Grafik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46866" y="1527443"/>
            <a:ext cx="242983" cy="299920"/>
          </a:xfrm>
          <a:prstGeom prst="rect">
            <a:avLst/>
          </a:prstGeom>
          <a:ln w="19050">
            <a:noFill/>
          </a:ln>
        </p:spPr>
      </p:pic>
      <p:pic>
        <p:nvPicPr>
          <p:cNvPr id="17" name="Grafik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78660" y="3291829"/>
            <a:ext cx="1606799" cy="1064745"/>
          </a:xfrm>
          <a:prstGeom prst="rect">
            <a:avLst/>
          </a:prstGeom>
          <a:ln w="9525" cap="sq">
            <a:noFill/>
            <a:miter lim="800000"/>
          </a:ln>
          <a:effectLst/>
        </p:spPr>
      </p:pic>
      <p:pic>
        <p:nvPicPr>
          <p:cNvPr id="7" name="Grafi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25361" y="3541235"/>
            <a:ext cx="242983" cy="282966"/>
          </a:xfrm>
          <a:prstGeom prst="rect">
            <a:avLst/>
          </a:prstGeom>
          <a:ln w="19050">
            <a:noFill/>
          </a:ln>
        </p:spPr>
      </p:pic>
      <p:pic>
        <p:nvPicPr>
          <p:cNvPr id="18" name="Grafik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68344" y="699542"/>
            <a:ext cx="1221989" cy="3701103"/>
          </a:xfrm>
          <a:prstGeom prst="rect">
            <a:avLst/>
          </a:prstGeom>
          <a:ln w="9525" cap="sq">
            <a:noFill/>
            <a:miter lim="800000"/>
          </a:ln>
          <a:effectLst/>
        </p:spPr>
      </p:pic>
      <p:pic>
        <p:nvPicPr>
          <p:cNvPr id="20" name="Grafik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17449" y="1898177"/>
            <a:ext cx="242983" cy="282966"/>
          </a:xfrm>
          <a:prstGeom prst="rect">
            <a:avLst/>
          </a:prstGeom>
          <a:ln w="19050">
            <a:noFill/>
          </a:ln>
        </p:spPr>
      </p:pic>
      <p:pic>
        <p:nvPicPr>
          <p:cNvPr id="16" name="Grafik 15">
            <a:extLst>
              <a:ext uri="{FF2B5EF4-FFF2-40B4-BE49-F238E27FC236}">
                <a16:creationId xmlns:a16="http://schemas.microsoft.com/office/drawing/2014/main" id="{D27558D4-90CC-4163-BDCC-A47BCFDBC7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58751" y="3996549"/>
            <a:ext cx="242983" cy="282966"/>
          </a:xfrm>
          <a:prstGeom prst="rect">
            <a:avLst/>
          </a:prstGeom>
          <a:ln w="19050">
            <a:noFill/>
          </a:ln>
        </p:spPr>
      </p:pic>
    </p:spTree>
    <p:custDataLst>
      <p:tags r:id="rId1"/>
    </p:custDataLst>
    <p:extLst>
      <p:ext uri="{BB962C8B-B14F-4D97-AF65-F5344CB8AC3E}">
        <p14:creationId xmlns:p14="http://schemas.microsoft.com/office/powerpoint/2010/main" val="506502944"/>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fade">
                                      <p:cBhvr>
                                        <p:cTn id="17" dur="1000"/>
                                        <p:tgtEl>
                                          <p:spTgt spid="21">
                                            <p:txEl>
                                              <p:pRg st="2" end="2"/>
                                            </p:txEl>
                                          </p:spTgt>
                                        </p:tgtEl>
                                      </p:cBhvr>
                                    </p:animEffect>
                                  </p:childTnLst>
                                </p:cTn>
                              </p:par>
                              <p:par>
                                <p:cTn id="18" presetID="1" presetClass="entr" presetSubtype="0" fill="hold" nodeType="withEffect">
                                  <p:stCondLst>
                                    <p:cond delay="0"/>
                                  </p:stCondLst>
                                  <p:childTnLst>
                                    <p:set>
                                      <p:cBhvr>
                                        <p:cTn id="19" dur="1" fill="hold">
                                          <p:stCondLst>
                                            <p:cond delay="999"/>
                                          </p:stCondLst>
                                        </p:cTn>
                                        <p:tgtEl>
                                          <p:spTgt spid="3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1">
                                            <p:txEl>
                                              <p:pRg st="3" end="3"/>
                                            </p:txEl>
                                          </p:spTgt>
                                        </p:tgtEl>
                                        <p:attrNameLst>
                                          <p:attrName>style.visibility</p:attrName>
                                        </p:attrNameLst>
                                      </p:cBhvr>
                                      <p:to>
                                        <p:strVal val="visible"/>
                                      </p:to>
                                    </p:set>
                                    <p:animEffect transition="in" filter="fade">
                                      <p:cBhvr>
                                        <p:cTn id="24" dur="1000"/>
                                        <p:tgtEl>
                                          <p:spTgt spid="21">
                                            <p:txEl>
                                              <p:pRg st="3" end="3"/>
                                            </p:txEl>
                                          </p:spTgt>
                                        </p:tgtEl>
                                      </p:cBhvr>
                                    </p:animEffec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999"/>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21">
                                            <p:txEl>
                                              <p:pRg st="5" end="5"/>
                                            </p:txEl>
                                          </p:spTgt>
                                        </p:tgtEl>
                                        <p:attrNameLst>
                                          <p:attrName>style.visibility</p:attrName>
                                        </p:attrNameLst>
                                      </p:cBhvr>
                                      <p:to>
                                        <p:strVal val="visible"/>
                                      </p:to>
                                    </p:set>
                                    <p:animEffect transition="in" filter="fade">
                                      <p:cBhvr>
                                        <p:cTn id="36" dur="1000"/>
                                        <p:tgtEl>
                                          <p:spTgt spid="21">
                                            <p:txEl>
                                              <p:pRg st="5" end="5"/>
                                            </p:txEl>
                                          </p:spTgt>
                                        </p:tgtEl>
                                      </p:cBhvr>
                                    </p:animEffec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999"/>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childTnLst>
                                </p:cTn>
                              </p:par>
                              <p:par>
                                <p:cTn id="48" presetID="10" presetClass="entr" presetSubtype="0" fill="hold" grpId="0" nodeType="withEffect">
                                  <p:stCondLst>
                                    <p:cond delay="0"/>
                                  </p:stCondLst>
                                  <p:childTnLst>
                                    <p:set>
                                      <p:cBhvr>
                                        <p:cTn id="49" dur="1" fill="hold">
                                          <p:stCondLst>
                                            <p:cond delay="0"/>
                                          </p:stCondLst>
                                        </p:cTn>
                                        <p:tgtEl>
                                          <p:spTgt spid="21">
                                            <p:txEl>
                                              <p:pRg st="7" end="7"/>
                                            </p:txEl>
                                          </p:spTgt>
                                        </p:tgtEl>
                                        <p:attrNameLst>
                                          <p:attrName>style.visibility</p:attrName>
                                        </p:attrNameLst>
                                      </p:cBhvr>
                                      <p:to>
                                        <p:strVal val="visible"/>
                                      </p:to>
                                    </p:set>
                                    <p:animEffect transition="in" filter="fade">
                                      <p:cBhvr>
                                        <p:cTn id="50" dur="1000"/>
                                        <p:tgtEl>
                                          <p:spTgt spid="21">
                                            <p:txEl>
                                              <p:pRg st="7" end="7"/>
                                            </p:txEl>
                                          </p:spTgt>
                                        </p:tgtEl>
                                      </p:cBhvr>
                                    </p:animEffect>
                                  </p:childTnLst>
                                </p:cTn>
                              </p:par>
                              <p:par>
                                <p:cTn id="51" presetID="1" presetClass="entr" presetSubtype="0" fill="hold" nodeType="withEffect">
                                  <p:stCondLst>
                                    <p:cond delay="0"/>
                                  </p:stCondLst>
                                  <p:childTnLst>
                                    <p:set>
                                      <p:cBhvr>
                                        <p:cTn id="52" dur="1" fill="hold">
                                          <p:stCondLst>
                                            <p:cond delay="999"/>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21">
                                            <p:txEl>
                                              <p:pRg st="9" end="9"/>
                                            </p:txEl>
                                          </p:spTgt>
                                        </p:tgtEl>
                                        <p:attrNameLst>
                                          <p:attrName>style.visibility</p:attrName>
                                        </p:attrNameLst>
                                      </p:cBhvr>
                                      <p:to>
                                        <p:strVal val="visible"/>
                                      </p:to>
                                    </p:set>
                                    <p:animEffect transition="in" filter="fade">
                                      <p:cBhvr>
                                        <p:cTn id="60" dur="1000"/>
                                        <p:tgtEl>
                                          <p:spTgt spid="21">
                                            <p:txEl>
                                              <p:pRg st="9" end="9"/>
                                            </p:txEl>
                                          </p:spTgt>
                                        </p:tgtEl>
                                      </p:cBhvr>
                                    </p:animEffect>
                                  </p:childTnLst>
                                </p:cTn>
                              </p:par>
                              <p:par>
                                <p:cTn id="61" presetID="1" presetClass="entr" presetSubtype="0" fill="hold" nodeType="withEffect">
                                  <p:stCondLst>
                                    <p:cond delay="0"/>
                                  </p:stCondLst>
                                  <p:childTnLst>
                                    <p:set>
                                      <p:cBhvr>
                                        <p:cTn id="62" dur="1" fill="hold">
                                          <p:stCondLst>
                                            <p:cond delay="999"/>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6"/>
                                        </p:tgtEl>
                                      </p:cBhvr>
                                    </p:animEffect>
                                    <p:set>
                                      <p:cBhvr>
                                        <p:cTn id="67" dur="1" fill="hold">
                                          <p:stCondLst>
                                            <p:cond delay="499"/>
                                          </p:stCondLst>
                                        </p:cTn>
                                        <p:tgtEl>
                                          <p:spTgt spid="16"/>
                                        </p:tgtEl>
                                        <p:attrNameLst>
                                          <p:attrName>style.visibility</p:attrName>
                                        </p:attrNameLst>
                                      </p:cBhvr>
                                      <p:to>
                                        <p:strVal val="hidden"/>
                                      </p:to>
                                    </p:set>
                                  </p:childTnLst>
                                </p:cTn>
                              </p:par>
                              <p:par>
                                <p:cTn id="68" presetID="10" presetClass="entr" presetSubtype="0" fill="hold" grpId="0" nodeType="withEffect">
                                  <p:stCondLst>
                                    <p:cond delay="0"/>
                                  </p:stCondLst>
                                  <p:childTnLst>
                                    <p:set>
                                      <p:cBhvr>
                                        <p:cTn id="69" dur="1" fill="hold">
                                          <p:stCondLst>
                                            <p:cond delay="0"/>
                                          </p:stCondLst>
                                        </p:cTn>
                                        <p:tgtEl>
                                          <p:spTgt spid="21">
                                            <p:txEl>
                                              <p:pRg st="11" end="11"/>
                                            </p:txEl>
                                          </p:spTgt>
                                        </p:tgtEl>
                                        <p:attrNameLst>
                                          <p:attrName>style.visibility</p:attrName>
                                        </p:attrNameLst>
                                      </p:cBhvr>
                                      <p:to>
                                        <p:strVal val="visible"/>
                                      </p:to>
                                    </p:set>
                                    <p:animEffect transition="in" filter="fade">
                                      <p:cBhvr>
                                        <p:cTn id="70" dur="1000"/>
                                        <p:tgtEl>
                                          <p:spTgt spid="21">
                                            <p:txEl>
                                              <p:pRg st="11" end="11"/>
                                            </p:txEl>
                                          </p:spTgt>
                                        </p:tgtEl>
                                      </p:cBhvr>
                                    </p:animEffect>
                                  </p:childTnLst>
                                </p:cTn>
                              </p:par>
                              <p:par>
                                <p:cTn id="71" presetID="1" presetClass="entr" presetSubtype="0" fill="hold" nodeType="withEffect">
                                  <p:stCondLst>
                                    <p:cond delay="0"/>
                                  </p:stCondLst>
                                  <p:childTnLst>
                                    <p:set>
                                      <p:cBhvr>
                                        <p:cTn id="72" dur="1" fill="hold">
                                          <p:stCondLst>
                                            <p:cond delay="0"/>
                                          </p:stCondLst>
                                        </p:cTn>
                                        <p:tgtEl>
                                          <p:spTgt spid="1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999"/>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7035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Holzhauses</a:t>
            </a:r>
          </a:p>
        </p:txBody>
      </p:sp>
      <p:pic>
        <p:nvPicPr>
          <p:cNvPr id="13" name="Grafik 12"/>
          <p:cNvPicPr>
            <a:picLocks noChangeAspect="1"/>
          </p:cNvPicPr>
          <p:nvPr/>
        </p:nvPicPr>
        <p:blipFill>
          <a:blip r:embed="rId4">
            <a:extLst>
              <a:ext uri="{28A0092B-C50C-407E-A947-70E740481C1C}">
                <a14:useLocalDpi xmlns:a14="http://schemas.microsoft.com/office/drawing/2010/main" val="0"/>
              </a:ext>
            </a:extLst>
          </a:blip>
          <a:srcRect/>
          <a:stretch/>
        </p:blipFill>
        <p:spPr>
          <a:xfrm>
            <a:off x="4427984" y="730347"/>
            <a:ext cx="4608512" cy="3944057"/>
          </a:xfrm>
          <a:prstGeom prst="rect">
            <a:avLst/>
          </a:prstGeom>
          <a:noFill/>
          <a:ln>
            <a:noFill/>
          </a:ln>
        </p:spPr>
      </p:pic>
      <p:sp>
        <p:nvSpPr>
          <p:cNvPr id="21" name="Textfeld 20"/>
          <p:cNvSpPr txBox="1"/>
          <p:nvPr/>
        </p:nvSpPr>
        <p:spPr>
          <a:xfrm>
            <a:off x="179514" y="627534"/>
            <a:ext cx="3528390" cy="3985706"/>
          </a:xfrm>
          <a:prstGeom prst="rect">
            <a:avLst/>
          </a:prstGeom>
          <a:solidFill>
            <a:schemeClr val="bg1"/>
          </a:solidFill>
        </p:spPr>
        <p:txBody>
          <a:bodyPr wrap="square" rtlCol="0">
            <a:spAutoFit/>
          </a:bodyPr>
          <a:lstStyle/>
          <a:p>
            <a:pPr eaLnBrk="1" hangingPunct="1"/>
            <a:r>
              <a:rPr lang="de-DE" altLang="de-DE" sz="1100" b="1" dirty="0"/>
              <a:t>Anschlagen von Wänden</a:t>
            </a:r>
            <a:br>
              <a:rPr lang="de-DE" altLang="de-DE" sz="1100" b="1" dirty="0"/>
            </a:br>
            <a:endParaRPr lang="de-DE" altLang="de-DE" sz="1100" b="1" dirty="0"/>
          </a:p>
          <a:p>
            <a:pPr eaLnBrk="1" hangingPunct="1"/>
            <a:r>
              <a:rPr lang="de-DE" altLang="de-DE" sz="1100" b="1" dirty="0"/>
              <a:t>Bei guter Arbeitsvorbereitung </a:t>
            </a:r>
          </a:p>
          <a:p>
            <a:pPr eaLnBrk="1" hangingPunct="1"/>
            <a:r>
              <a:rPr lang="de-DE" altLang="de-DE" sz="1100" b="1" dirty="0"/>
              <a:t>muss Anschläger Wände gar nicht besteigen. </a:t>
            </a:r>
          </a:p>
          <a:p>
            <a:pPr eaLnBrk="1" hangingPunct="1"/>
            <a:endParaRPr lang="de-DE" altLang="de-DE" sz="1100" b="1" dirty="0"/>
          </a:p>
          <a:p>
            <a:pPr eaLnBrk="1" hangingPunct="1"/>
            <a:r>
              <a:rPr lang="de-DE" altLang="de-DE" sz="1100" b="1" dirty="0"/>
              <a:t>Wände werden umgekehrt zum Richtablauf hergestellt und verladen.</a:t>
            </a:r>
          </a:p>
          <a:p>
            <a:pPr eaLnBrk="1" hangingPunct="1"/>
            <a:endParaRPr lang="de-DE" altLang="de-DE" sz="1100" b="1" dirty="0"/>
          </a:p>
          <a:p>
            <a:pPr eaLnBrk="1" hangingPunct="1"/>
            <a:r>
              <a:rPr lang="de-DE" altLang="de-DE" sz="1100" b="1" dirty="0"/>
              <a:t>Anschläger kann sie von unten </a:t>
            </a:r>
          </a:p>
          <a:p>
            <a:pPr eaLnBrk="1" hangingPunct="1"/>
            <a:r>
              <a:rPr lang="de-DE" altLang="de-DE" sz="1100" b="1" dirty="0"/>
              <a:t>von Leiter aus anhängen.</a:t>
            </a:r>
          </a:p>
          <a:p>
            <a:pPr eaLnBrk="1" hangingPunct="1"/>
            <a:endParaRPr lang="de-DE" altLang="de-DE" sz="1100" b="1" dirty="0"/>
          </a:p>
          <a:p>
            <a:pPr eaLnBrk="1" hangingPunct="1"/>
            <a:r>
              <a:rPr lang="de-DE" altLang="de-DE" sz="1100" b="1" dirty="0"/>
              <a:t>Wegrutschen oder Einsinken </a:t>
            </a:r>
          </a:p>
          <a:p>
            <a:pPr eaLnBrk="1" hangingPunct="1"/>
            <a:r>
              <a:rPr lang="de-DE" altLang="de-DE" sz="1100" b="1" dirty="0"/>
              <a:t>der Leiter muss verhindert werden. </a:t>
            </a:r>
          </a:p>
          <a:p>
            <a:pPr eaLnBrk="1" hangingPunct="1"/>
            <a:endParaRPr lang="de-DE" altLang="de-DE" sz="1100" b="1" dirty="0"/>
          </a:p>
          <a:p>
            <a:pPr eaLnBrk="1" hangingPunct="1"/>
            <a:r>
              <a:rPr lang="de-DE" altLang="de-DE" sz="1100" b="1" dirty="0"/>
              <a:t>Umsetzen der Leiter erleichtern.</a:t>
            </a:r>
          </a:p>
          <a:p>
            <a:pPr eaLnBrk="1" hangingPunct="1"/>
            <a:endParaRPr lang="de-DE" altLang="de-DE" sz="1100" b="1" dirty="0"/>
          </a:p>
          <a:p>
            <a:pPr eaLnBrk="1" hangingPunct="1"/>
            <a:r>
              <a:rPr lang="de-DE" altLang="de-DE" sz="1100" b="1" dirty="0"/>
              <a:t>Ladungssicherung erst lockern,</a:t>
            </a:r>
          </a:p>
          <a:p>
            <a:pPr eaLnBrk="1" hangingPunct="1"/>
            <a:r>
              <a:rPr lang="de-DE" altLang="de-DE" sz="1100" b="1" dirty="0"/>
              <a:t>wenn </a:t>
            </a:r>
            <a:r>
              <a:rPr lang="de-DE" altLang="de-DE" sz="1100" b="1" dirty="0" err="1"/>
              <a:t>Kranseil</a:t>
            </a:r>
            <a:r>
              <a:rPr lang="de-DE" altLang="de-DE" sz="1100" b="1" dirty="0"/>
              <a:t> straff. </a:t>
            </a:r>
          </a:p>
          <a:p>
            <a:pPr eaLnBrk="1" hangingPunct="1"/>
            <a:endParaRPr lang="de-DE" altLang="de-DE" sz="1100" b="1" dirty="0"/>
          </a:p>
          <a:p>
            <a:pPr eaLnBrk="1" hangingPunct="1"/>
            <a:r>
              <a:rPr lang="de-DE" altLang="de-DE" sz="1100" b="1" dirty="0"/>
              <a:t>Folgende Wand ist bereits gesichert.</a:t>
            </a:r>
          </a:p>
          <a:p>
            <a:pPr eaLnBrk="1" hangingPunct="1"/>
            <a:endParaRPr lang="de-DE" altLang="de-DE" sz="1100" b="1" dirty="0"/>
          </a:p>
          <a:p>
            <a:pPr eaLnBrk="1" hangingPunct="1"/>
            <a:r>
              <a:rPr lang="de-DE" altLang="de-DE" sz="1100" b="1" dirty="0"/>
              <a:t>Achtung! Leiter ist hier Arbeitsplatz!</a:t>
            </a:r>
          </a:p>
          <a:p>
            <a:pPr eaLnBrk="1" hangingPunct="1"/>
            <a:r>
              <a:rPr lang="de-DE" altLang="de-DE" sz="1100" b="1" dirty="0"/>
              <a:t>-&gt; Stufenleiter, keine Sprossenleiter! </a:t>
            </a:r>
          </a:p>
        </p:txBody>
      </p:sp>
      <p:pic>
        <p:nvPicPr>
          <p:cNvPr id="30" name="Grafik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096" y="2158545"/>
            <a:ext cx="242181" cy="282032"/>
          </a:xfrm>
          <a:prstGeom prst="rect">
            <a:avLst/>
          </a:prstGeom>
          <a:ln w="19050">
            <a:noFill/>
          </a:ln>
        </p:spPr>
      </p:pic>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81345" y="2139702"/>
            <a:ext cx="242983" cy="282966"/>
          </a:xfrm>
          <a:prstGeom prst="rect">
            <a:avLst/>
          </a:prstGeom>
          <a:ln w="19050">
            <a:noFill/>
          </a:ln>
        </p:spPr>
      </p:pic>
      <p:pic>
        <p:nvPicPr>
          <p:cNvPr id="22" name="Grafik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1305" y="3795886"/>
            <a:ext cx="242181" cy="282032"/>
          </a:xfrm>
          <a:prstGeom prst="rect">
            <a:avLst/>
          </a:prstGeom>
          <a:ln w="19050">
            <a:noFill/>
          </a:ln>
        </p:spPr>
      </p:pic>
      <p:pic>
        <p:nvPicPr>
          <p:cNvPr id="24" name="Grafik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8090" y="4372598"/>
            <a:ext cx="242181" cy="282032"/>
          </a:xfrm>
          <a:prstGeom prst="rect">
            <a:avLst/>
          </a:prstGeom>
          <a:ln w="19050">
            <a:noFill/>
          </a:ln>
        </p:spPr>
      </p:pic>
      <p:pic>
        <p:nvPicPr>
          <p:cNvPr id="27" name="Grafik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8144" y="1563638"/>
            <a:ext cx="242983" cy="282966"/>
          </a:xfrm>
          <a:prstGeom prst="rect">
            <a:avLst/>
          </a:prstGeom>
          <a:ln w="19050">
            <a:noFill/>
          </a:ln>
        </p:spPr>
      </p:pic>
      <p:pic>
        <p:nvPicPr>
          <p:cNvPr id="10" name="Grafik 9">
            <a:extLst>
              <a:ext uri="{FF2B5EF4-FFF2-40B4-BE49-F238E27FC236}">
                <a16:creationId xmlns:a16="http://schemas.microsoft.com/office/drawing/2014/main" id="{569A8007-BAE2-447B-802F-18C973C9066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004048" y="2381155"/>
            <a:ext cx="2343946" cy="1845858"/>
          </a:xfrm>
          <a:prstGeom prst="rect">
            <a:avLst/>
          </a:prstGeom>
          <a:ln w="19050">
            <a:noFill/>
          </a:ln>
        </p:spPr>
      </p:pic>
      <p:pic>
        <p:nvPicPr>
          <p:cNvPr id="11" name="Grafik 10">
            <a:extLst>
              <a:ext uri="{FF2B5EF4-FFF2-40B4-BE49-F238E27FC236}">
                <a16:creationId xmlns:a16="http://schemas.microsoft.com/office/drawing/2014/main" id="{7EA454AA-5D37-41D0-946D-B58B5BE4B5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2200" y="3512920"/>
            <a:ext cx="242983" cy="282966"/>
          </a:xfrm>
          <a:prstGeom prst="rect">
            <a:avLst/>
          </a:prstGeom>
          <a:ln w="19050">
            <a:noFill/>
          </a:ln>
        </p:spPr>
      </p:pic>
    </p:spTree>
    <p:custDataLst>
      <p:tags r:id="rId1"/>
    </p:custDataLst>
    <p:extLst>
      <p:ext uri="{BB962C8B-B14F-4D97-AF65-F5344CB8AC3E}">
        <p14:creationId xmlns:p14="http://schemas.microsoft.com/office/powerpoint/2010/main" val="3996882394"/>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xEl>
                                              <p:pRg st="1" end="1"/>
                                            </p:txEl>
                                          </p:spTgt>
                                        </p:tgtEl>
                                        <p:attrNameLst>
                                          <p:attrName>style.visibility</p:attrName>
                                        </p:attrNameLst>
                                      </p:cBhvr>
                                      <p:to>
                                        <p:strVal val="visible"/>
                                      </p:to>
                                    </p:set>
                                    <p:animEffect transition="in" filter="fade">
                                      <p:cBhvr>
                                        <p:cTn id="18" dur="1000"/>
                                        <p:tgtEl>
                                          <p:spTgt spid="2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xEl>
                                              <p:pRg st="2" end="2"/>
                                            </p:txEl>
                                          </p:spTgt>
                                        </p:tgtEl>
                                        <p:attrNameLst>
                                          <p:attrName>style.visibility</p:attrName>
                                        </p:attrNameLst>
                                      </p:cBhvr>
                                      <p:to>
                                        <p:strVal val="visible"/>
                                      </p:to>
                                    </p:set>
                                    <p:animEffect transition="in" filter="fade">
                                      <p:cBhvr>
                                        <p:cTn id="23" dur="1000"/>
                                        <p:tgtEl>
                                          <p:spTgt spid="21">
                                            <p:txEl>
                                              <p:pRg st="2" end="2"/>
                                            </p:txEl>
                                          </p:spTgt>
                                        </p:tgtEl>
                                      </p:cBhvr>
                                    </p:animEffect>
                                  </p:childTnLst>
                                </p:cTn>
                              </p:par>
                              <p:par>
                                <p:cTn id="24" presetID="1" presetClass="entr" presetSubtype="0" fill="hold" nodeType="withEffect">
                                  <p:stCondLst>
                                    <p:cond delay="0"/>
                                  </p:stCondLst>
                                  <p:childTnLst>
                                    <p:set>
                                      <p:cBhvr>
                                        <p:cTn id="25" dur="1" fill="hold">
                                          <p:stCondLst>
                                            <p:cond delay="999"/>
                                          </p:stCondLst>
                                        </p:cTn>
                                        <p:tgtEl>
                                          <p:spTgt spid="3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0"/>
                                        </p:tgtEl>
                                      </p:cBhvr>
                                    </p:animEffect>
                                    <p:set>
                                      <p:cBhvr>
                                        <p:cTn id="30" dur="1" fill="hold">
                                          <p:stCondLst>
                                            <p:cond delay="499"/>
                                          </p:stCondLst>
                                        </p:cTn>
                                        <p:tgtEl>
                                          <p:spTgt spid="30"/>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21">
                                            <p:txEl>
                                              <p:pRg st="4" end="4"/>
                                            </p:txEl>
                                          </p:spTgt>
                                        </p:tgtEl>
                                        <p:attrNameLst>
                                          <p:attrName>style.visibility</p:attrName>
                                        </p:attrNameLst>
                                      </p:cBhvr>
                                      <p:to>
                                        <p:strVal val="visible"/>
                                      </p:to>
                                    </p:set>
                                    <p:animEffect transition="in" filter="fade">
                                      <p:cBhvr>
                                        <p:cTn id="33" dur="1000"/>
                                        <p:tgtEl>
                                          <p:spTgt spid="21">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1">
                                            <p:txEl>
                                              <p:pRg st="6" end="6"/>
                                            </p:txEl>
                                          </p:spTgt>
                                        </p:tgtEl>
                                        <p:attrNameLst>
                                          <p:attrName>style.visibility</p:attrName>
                                        </p:attrNameLst>
                                      </p:cBhvr>
                                      <p:to>
                                        <p:strVal val="visible"/>
                                      </p:to>
                                    </p:set>
                                    <p:animEffect transition="in" filter="fade">
                                      <p:cBhvr>
                                        <p:cTn id="38" dur="1000"/>
                                        <p:tgtEl>
                                          <p:spTgt spid="21">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
                                            <p:txEl>
                                              <p:pRg st="7" end="7"/>
                                            </p:txEl>
                                          </p:spTgt>
                                        </p:tgtEl>
                                        <p:attrNameLst>
                                          <p:attrName>style.visibility</p:attrName>
                                        </p:attrNameLst>
                                      </p:cBhvr>
                                      <p:to>
                                        <p:strVal val="visible"/>
                                      </p:to>
                                    </p:set>
                                    <p:animEffect transition="in" filter="fade">
                                      <p:cBhvr>
                                        <p:cTn id="43" dur="1000"/>
                                        <p:tgtEl>
                                          <p:spTgt spid="21">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xEl>
                                              <p:pRg st="9" end="9"/>
                                            </p:txEl>
                                          </p:spTgt>
                                        </p:tgtEl>
                                        <p:attrNameLst>
                                          <p:attrName>style.visibility</p:attrName>
                                        </p:attrNameLst>
                                      </p:cBhvr>
                                      <p:to>
                                        <p:strVal val="visible"/>
                                      </p:to>
                                    </p:set>
                                    <p:animEffect transition="in" filter="fade">
                                      <p:cBhvr>
                                        <p:cTn id="48" dur="1000"/>
                                        <p:tgtEl>
                                          <p:spTgt spid="21">
                                            <p:txEl>
                                              <p:pRg st="9" end="9"/>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1">
                                            <p:txEl>
                                              <p:pRg st="10" end="10"/>
                                            </p:txEl>
                                          </p:spTgt>
                                        </p:tgtEl>
                                        <p:attrNameLst>
                                          <p:attrName>style.visibility</p:attrName>
                                        </p:attrNameLst>
                                      </p:cBhvr>
                                      <p:to>
                                        <p:strVal val="visible"/>
                                      </p:to>
                                    </p:set>
                                    <p:animEffect transition="in" filter="fade">
                                      <p:cBhvr>
                                        <p:cTn id="53" dur="1000"/>
                                        <p:tgtEl>
                                          <p:spTgt spid="21">
                                            <p:txEl>
                                              <p:pRg st="10" end="10"/>
                                            </p:txEl>
                                          </p:spTgt>
                                        </p:tgtEl>
                                      </p:cBhvr>
                                    </p:animEffect>
                                  </p:childTnLst>
                                </p:cTn>
                              </p:par>
                              <p:par>
                                <p:cTn id="54" presetID="1" presetClass="entr" presetSubtype="0" fill="hold" nodeType="withEffect">
                                  <p:stCondLst>
                                    <p:cond delay="0"/>
                                  </p:stCondLst>
                                  <p:childTnLst>
                                    <p:set>
                                      <p:cBhvr>
                                        <p:cTn id="55" dur="1" fill="hold">
                                          <p:stCondLst>
                                            <p:cond delay="999"/>
                                          </p:stCondLst>
                                        </p:cTn>
                                        <p:tgtEl>
                                          <p:spTgt spid="22"/>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22"/>
                                        </p:tgtEl>
                                      </p:cBhvr>
                                    </p:animEffect>
                                    <p:set>
                                      <p:cBhvr>
                                        <p:cTn id="60" dur="1" fill="hold">
                                          <p:stCondLst>
                                            <p:cond delay="499"/>
                                          </p:stCondLst>
                                        </p:cTn>
                                        <p:tgtEl>
                                          <p:spTgt spid="22"/>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21">
                                            <p:txEl>
                                              <p:pRg st="12" end="12"/>
                                            </p:txEl>
                                          </p:spTgt>
                                        </p:tgtEl>
                                        <p:attrNameLst>
                                          <p:attrName>style.visibility</p:attrName>
                                        </p:attrNameLst>
                                      </p:cBhvr>
                                      <p:to>
                                        <p:strVal val="visible"/>
                                      </p:to>
                                    </p:set>
                                    <p:animEffect transition="in" filter="fade">
                                      <p:cBhvr>
                                        <p:cTn id="63" dur="1000"/>
                                        <p:tgtEl>
                                          <p:spTgt spid="21">
                                            <p:txEl>
                                              <p:pRg st="12" end="12"/>
                                            </p:txEl>
                                          </p:spTgt>
                                        </p:tgtEl>
                                      </p:cBhvr>
                                    </p:animEffect>
                                  </p:childTnLst>
                                </p:cTn>
                              </p:par>
                              <p:par>
                                <p:cTn id="64" presetID="1" presetClass="entr" presetSubtype="0" fill="hold" nodeType="withEffect">
                                  <p:stCondLst>
                                    <p:cond delay="0"/>
                                  </p:stCondLst>
                                  <p:childTnLst>
                                    <p:set>
                                      <p:cBhvr>
                                        <p:cTn id="65" dur="1" fill="hold">
                                          <p:stCondLst>
                                            <p:cond delay="999"/>
                                          </p:stCondLst>
                                        </p:cTn>
                                        <p:tgtEl>
                                          <p:spTgt spid="24"/>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0" presetClass="entr" presetSubtype="0" fill="hold" grpId="0" nodeType="withEffect">
                                  <p:stCondLst>
                                    <p:cond delay="0"/>
                                  </p:stCondLst>
                                  <p:childTnLst>
                                    <p:set>
                                      <p:cBhvr>
                                        <p:cTn id="72" dur="1" fill="hold">
                                          <p:stCondLst>
                                            <p:cond delay="0"/>
                                          </p:stCondLst>
                                        </p:cTn>
                                        <p:tgtEl>
                                          <p:spTgt spid="21">
                                            <p:txEl>
                                              <p:pRg st="14" end="14"/>
                                            </p:txEl>
                                          </p:spTgt>
                                        </p:tgtEl>
                                        <p:attrNameLst>
                                          <p:attrName>style.visibility</p:attrName>
                                        </p:attrNameLst>
                                      </p:cBhvr>
                                      <p:to>
                                        <p:strVal val="visible"/>
                                      </p:to>
                                    </p:set>
                                    <p:animEffect transition="in" filter="fade">
                                      <p:cBhvr>
                                        <p:cTn id="73" dur="1000"/>
                                        <p:tgtEl>
                                          <p:spTgt spid="21">
                                            <p:txEl>
                                              <p:pRg st="14" end="14"/>
                                            </p:tx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1">
                                            <p:txEl>
                                              <p:pRg st="15" end="15"/>
                                            </p:txEl>
                                          </p:spTgt>
                                        </p:tgtEl>
                                        <p:attrNameLst>
                                          <p:attrName>style.visibility</p:attrName>
                                        </p:attrNameLst>
                                      </p:cBhvr>
                                      <p:to>
                                        <p:strVal val="visible"/>
                                      </p:to>
                                    </p:set>
                                    <p:animEffect transition="in" filter="fade">
                                      <p:cBhvr>
                                        <p:cTn id="76" dur="1000"/>
                                        <p:tgtEl>
                                          <p:spTgt spid="21">
                                            <p:txEl>
                                              <p:pRg st="15" end="15"/>
                                            </p:txEl>
                                          </p:spTgt>
                                        </p:tgtEl>
                                      </p:cBhvr>
                                    </p:animEffect>
                                  </p:childTnLst>
                                </p:cTn>
                              </p:par>
                              <p:par>
                                <p:cTn id="77" presetID="1" presetClass="entr" presetSubtype="0" fill="hold" nodeType="withEffect">
                                  <p:stCondLst>
                                    <p:cond delay="0"/>
                                  </p:stCondLst>
                                  <p:childTnLst>
                                    <p:set>
                                      <p:cBhvr>
                                        <p:cTn id="78" dur="1" fill="hold">
                                          <p:stCondLst>
                                            <p:cond delay="999"/>
                                          </p:stCondLst>
                                        </p:cTn>
                                        <p:tgtEl>
                                          <p:spTgt spid="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7"/>
                                        </p:tgtEl>
                                      </p:cBhvr>
                                    </p:animEffect>
                                    <p:set>
                                      <p:cBhvr>
                                        <p:cTn id="83" dur="1" fill="hold">
                                          <p:stCondLst>
                                            <p:cond delay="499"/>
                                          </p:stCondLst>
                                        </p:cTn>
                                        <p:tgtEl>
                                          <p:spTgt spid="7"/>
                                        </p:tgtEl>
                                        <p:attrNameLst>
                                          <p:attrName>style.visibility</p:attrName>
                                        </p:attrNameLst>
                                      </p:cBhvr>
                                      <p:to>
                                        <p:strVal val="hidden"/>
                                      </p:to>
                                    </p:set>
                                  </p:childTnLst>
                                </p:cTn>
                              </p:par>
                              <p:par>
                                <p:cTn id="84" presetID="10" presetClass="entr" presetSubtype="0" fill="hold" grpId="0" nodeType="withEffect">
                                  <p:stCondLst>
                                    <p:cond delay="0"/>
                                  </p:stCondLst>
                                  <p:childTnLst>
                                    <p:set>
                                      <p:cBhvr>
                                        <p:cTn id="85" dur="1" fill="hold">
                                          <p:stCondLst>
                                            <p:cond delay="0"/>
                                          </p:stCondLst>
                                        </p:cTn>
                                        <p:tgtEl>
                                          <p:spTgt spid="21">
                                            <p:txEl>
                                              <p:pRg st="17" end="17"/>
                                            </p:txEl>
                                          </p:spTgt>
                                        </p:tgtEl>
                                        <p:attrNameLst>
                                          <p:attrName>style.visibility</p:attrName>
                                        </p:attrNameLst>
                                      </p:cBhvr>
                                      <p:to>
                                        <p:strVal val="visible"/>
                                      </p:to>
                                    </p:set>
                                    <p:animEffect transition="in" filter="fade">
                                      <p:cBhvr>
                                        <p:cTn id="86" dur="1000"/>
                                        <p:tgtEl>
                                          <p:spTgt spid="21">
                                            <p:txEl>
                                              <p:pRg st="17" end="17"/>
                                            </p:txEl>
                                          </p:spTgt>
                                        </p:tgtEl>
                                      </p:cBhvr>
                                    </p:animEffect>
                                  </p:childTnLst>
                                </p:cTn>
                              </p:par>
                              <p:par>
                                <p:cTn id="87" presetID="1" presetClass="entr" presetSubtype="0" fill="hold" nodeType="withEffect">
                                  <p:stCondLst>
                                    <p:cond delay="0"/>
                                  </p:stCondLst>
                                  <p:childTnLst>
                                    <p:set>
                                      <p:cBhvr>
                                        <p:cTn id="88" dur="1" fill="hold">
                                          <p:stCondLst>
                                            <p:cond delay="999"/>
                                          </p:stCondLst>
                                        </p:cTn>
                                        <p:tgtEl>
                                          <p:spTgt spid="27"/>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27"/>
                                        </p:tgtEl>
                                      </p:cBhvr>
                                    </p:animEffect>
                                    <p:set>
                                      <p:cBhvr>
                                        <p:cTn id="93" dur="1" fill="hold">
                                          <p:stCondLst>
                                            <p:cond delay="499"/>
                                          </p:stCondLst>
                                        </p:cTn>
                                        <p:tgtEl>
                                          <p:spTgt spid="27"/>
                                        </p:tgtEl>
                                        <p:attrNameLst>
                                          <p:attrName>style.visibility</p:attrName>
                                        </p:attrNameLst>
                                      </p:cBhvr>
                                      <p:to>
                                        <p:strVal val="hidden"/>
                                      </p:to>
                                    </p:set>
                                  </p:childTnLst>
                                </p:cTn>
                              </p:par>
                              <p:par>
                                <p:cTn id="94" presetID="10" presetClass="entr" presetSubtype="0" fill="hold" grpId="0" nodeType="withEffect">
                                  <p:stCondLst>
                                    <p:cond delay="0"/>
                                  </p:stCondLst>
                                  <p:childTnLst>
                                    <p:set>
                                      <p:cBhvr>
                                        <p:cTn id="95" dur="1" fill="hold">
                                          <p:stCondLst>
                                            <p:cond delay="0"/>
                                          </p:stCondLst>
                                        </p:cTn>
                                        <p:tgtEl>
                                          <p:spTgt spid="21">
                                            <p:txEl>
                                              <p:pRg st="19" end="19"/>
                                            </p:txEl>
                                          </p:spTgt>
                                        </p:tgtEl>
                                        <p:attrNameLst>
                                          <p:attrName>style.visibility</p:attrName>
                                        </p:attrNameLst>
                                      </p:cBhvr>
                                      <p:to>
                                        <p:strVal val="visible"/>
                                      </p:to>
                                    </p:set>
                                    <p:animEffect transition="in" filter="fade">
                                      <p:cBhvr>
                                        <p:cTn id="96" dur="1000"/>
                                        <p:tgtEl>
                                          <p:spTgt spid="21">
                                            <p:txEl>
                                              <p:pRg st="19" end="19"/>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21">
                                            <p:txEl>
                                              <p:pRg st="20" end="20"/>
                                            </p:txEl>
                                          </p:spTgt>
                                        </p:tgtEl>
                                        <p:attrNameLst>
                                          <p:attrName>style.visibility</p:attrName>
                                        </p:attrNameLst>
                                      </p:cBhvr>
                                      <p:to>
                                        <p:strVal val="visible"/>
                                      </p:to>
                                    </p:set>
                                    <p:animEffect transition="in" filter="fade">
                                      <p:cBhvr>
                                        <p:cTn id="101" dur="1000"/>
                                        <p:tgtEl>
                                          <p:spTgt spid="21">
                                            <p:txEl>
                                              <p:pRg st="20" end="20"/>
                                            </p:txEl>
                                          </p:spTgt>
                                        </p:tgtEl>
                                      </p:cBhvr>
                                    </p:animEffect>
                                  </p:childTnLst>
                                </p:cTn>
                              </p:par>
                            </p:childTnLst>
                          </p:cTn>
                        </p:par>
                        <p:par>
                          <p:cTn id="102" fill="hold">
                            <p:stCondLst>
                              <p:cond delay="1000"/>
                            </p:stCondLst>
                            <p:childTnLst>
                              <p:par>
                                <p:cTn id="103" presetID="1" presetClass="entr" presetSubtype="0" fill="hold" nodeType="afterEffect">
                                  <p:stCondLst>
                                    <p:cond delay="0"/>
                                  </p:stCondLst>
                                  <p:childTnLst>
                                    <p:set>
                                      <p:cBhvr>
                                        <p:cTn id="104" dur="1" fill="hold">
                                          <p:stCondLst>
                                            <p:cond delay="999"/>
                                          </p:stCondLst>
                                        </p:cTn>
                                        <p:tgtEl>
                                          <p:spTgt spid="10"/>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9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7035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Holzhauses</a:t>
            </a:r>
          </a:p>
        </p:txBody>
      </p:sp>
      <p:sp>
        <p:nvSpPr>
          <p:cNvPr id="21" name="Textfeld 20"/>
          <p:cNvSpPr txBox="1"/>
          <p:nvPr/>
        </p:nvSpPr>
        <p:spPr>
          <a:xfrm>
            <a:off x="179514" y="627534"/>
            <a:ext cx="5040558" cy="3985706"/>
          </a:xfrm>
          <a:prstGeom prst="rect">
            <a:avLst/>
          </a:prstGeom>
          <a:solidFill>
            <a:schemeClr val="bg1"/>
          </a:solidFill>
        </p:spPr>
        <p:txBody>
          <a:bodyPr wrap="square" rtlCol="0">
            <a:spAutoFit/>
          </a:bodyPr>
          <a:lstStyle/>
          <a:p>
            <a:pPr eaLnBrk="1" hangingPunct="1"/>
            <a:r>
              <a:rPr lang="de-DE" altLang="de-DE" sz="1100" b="1" dirty="0"/>
              <a:t>Anschlagen von Wänden</a:t>
            </a:r>
            <a:br>
              <a:rPr lang="de-DE" altLang="de-DE" sz="1100" b="1" dirty="0"/>
            </a:br>
            <a:endParaRPr lang="de-DE" altLang="de-DE" sz="1100" b="1" dirty="0"/>
          </a:p>
          <a:p>
            <a:pPr eaLnBrk="1" hangingPunct="1"/>
            <a:r>
              <a:rPr lang="de-DE" altLang="de-DE" sz="1100" b="1" dirty="0"/>
              <a:t>Einfacher, aber effektiver Vorschlag:</a:t>
            </a:r>
          </a:p>
          <a:p>
            <a:pPr eaLnBrk="1" hangingPunct="1"/>
            <a:r>
              <a:rPr lang="de-DE" altLang="de-DE" sz="1100" b="1" dirty="0"/>
              <a:t>Verwendung langer Bandschlingen, </a:t>
            </a:r>
          </a:p>
          <a:p>
            <a:pPr eaLnBrk="1" hangingPunct="1"/>
            <a:r>
              <a:rPr lang="de-DE" altLang="de-DE" sz="1100" b="1" dirty="0"/>
              <a:t>um den Anschläger noch weniger aufsteigen lassen zu müssen.</a:t>
            </a:r>
          </a:p>
          <a:p>
            <a:pPr eaLnBrk="1" hangingPunct="1"/>
            <a:r>
              <a:rPr lang="de-DE" altLang="de-DE" sz="1100" b="1" dirty="0"/>
              <a:t>Anschlagen seitlich von Leiter</a:t>
            </a:r>
          </a:p>
          <a:p>
            <a:pPr eaLnBrk="1" hangingPunct="1"/>
            <a:r>
              <a:rPr lang="de-DE" altLang="de-DE" sz="1100" b="1" dirty="0"/>
              <a:t>oder bereits entladener Plattform aus.</a:t>
            </a:r>
          </a:p>
          <a:p>
            <a:pPr eaLnBrk="1" hangingPunct="1"/>
            <a:endParaRPr lang="de-DE" altLang="de-DE" sz="1100" b="1" dirty="0"/>
          </a:p>
          <a:p>
            <a:pPr eaLnBrk="1" hangingPunct="1"/>
            <a:r>
              <a:rPr lang="de-DE" altLang="de-DE" sz="1100" b="1" dirty="0"/>
              <a:t>Anschläger muss nicht in absturzgefährdete</a:t>
            </a:r>
            <a:br>
              <a:rPr lang="de-DE" altLang="de-DE" sz="1100" b="1" dirty="0"/>
            </a:br>
            <a:r>
              <a:rPr lang="de-DE" altLang="de-DE" sz="1100" b="1" dirty="0"/>
              <a:t>Bereiche aufsteigen.</a:t>
            </a:r>
          </a:p>
          <a:p>
            <a:pPr eaLnBrk="1" hangingPunct="1"/>
            <a:endParaRPr lang="de-DE" altLang="de-DE" sz="1100" b="1" dirty="0"/>
          </a:p>
          <a:p>
            <a:pPr eaLnBrk="1" hangingPunct="1"/>
            <a:r>
              <a:rPr lang="de-DE" altLang="de-DE" sz="1100" b="1" dirty="0"/>
              <a:t>Vor dem Lösen der Ladungssicherung </a:t>
            </a:r>
          </a:p>
          <a:p>
            <a:pPr eaLnBrk="1" hangingPunct="1"/>
            <a:r>
              <a:rPr lang="de-DE" altLang="de-DE" sz="1100" b="1" dirty="0"/>
              <a:t>(für beim Transport auftretende Kräfte), </a:t>
            </a:r>
          </a:p>
          <a:p>
            <a:pPr eaLnBrk="1" hangingPunct="1"/>
            <a:r>
              <a:rPr lang="de-DE" altLang="de-DE" sz="1100" b="1" dirty="0"/>
              <a:t>sollte jede Wand mit einer Lagesicherung </a:t>
            </a:r>
          </a:p>
          <a:p>
            <a:pPr eaLnBrk="1" hangingPunct="1"/>
            <a:r>
              <a:rPr lang="de-DE" altLang="de-DE" sz="1100" b="1" dirty="0"/>
              <a:t>gegen Umkippen gesichert sein.</a:t>
            </a:r>
          </a:p>
          <a:p>
            <a:pPr eaLnBrk="1" hangingPunct="1"/>
            <a:endParaRPr lang="de-DE" altLang="de-DE" sz="1100" b="1" dirty="0"/>
          </a:p>
          <a:p>
            <a:pPr eaLnBrk="1" hangingPunct="1"/>
            <a:r>
              <a:rPr lang="de-DE" altLang="de-DE" sz="1100" b="1" dirty="0"/>
              <a:t>Problem:</a:t>
            </a:r>
          </a:p>
          <a:p>
            <a:pPr eaLnBrk="1" hangingPunct="1"/>
            <a:r>
              <a:rPr lang="de-DE" altLang="de-DE" sz="1100" b="1" dirty="0"/>
              <a:t>Damit Anschläger wirklich von unten arbeiten kann, </a:t>
            </a:r>
          </a:p>
          <a:p>
            <a:pPr eaLnBrk="1" hangingPunct="1"/>
            <a:r>
              <a:rPr lang="de-DE" altLang="de-DE" sz="1100" b="1" dirty="0"/>
              <a:t>muss Lagesicherung auch von unten lösbar sein.</a:t>
            </a:r>
          </a:p>
          <a:p>
            <a:pPr eaLnBrk="1" hangingPunct="1"/>
            <a:r>
              <a:rPr lang="de-DE" altLang="de-DE" sz="1100" b="1" dirty="0"/>
              <a:t>Zurzeit kein allgemein zu empfehlendes System zur Lagesicherung,</a:t>
            </a:r>
          </a:p>
          <a:p>
            <a:pPr eaLnBrk="1" hangingPunct="1"/>
            <a:r>
              <a:rPr lang="de-DE" altLang="de-DE" sz="1100" b="1" dirty="0"/>
              <a:t>das vollständig von unten angebracht und gelöst werden kann.</a:t>
            </a:r>
          </a:p>
          <a:p>
            <a:pPr eaLnBrk="1" hangingPunct="1"/>
            <a:r>
              <a:rPr lang="de-DE" altLang="de-DE" sz="1100" b="1" dirty="0"/>
              <a:t>Durch mit seitlicher Neigung geparkte Anhänger kann es beim Anheben zu Pendelbewegungen kommen! Anschläger im Gefahrenbereich!</a:t>
            </a:r>
          </a:p>
        </p:txBody>
      </p:sp>
      <p:pic>
        <p:nvPicPr>
          <p:cNvPr id="1026" name="Grafik 1">
            <a:extLst>
              <a:ext uri="{FF2B5EF4-FFF2-40B4-BE49-F238E27FC236}">
                <a16:creationId xmlns:a16="http://schemas.microsoft.com/office/drawing/2014/main" id="{53DAD018-A6F5-4EBF-86C8-FCFAE24F0D8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292080" y="642467"/>
            <a:ext cx="3761098" cy="411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rafik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6216" y="2265281"/>
            <a:ext cx="242181" cy="282032"/>
          </a:xfrm>
          <a:prstGeom prst="rect">
            <a:avLst/>
          </a:prstGeom>
          <a:ln w="19050">
            <a:noFill/>
          </a:ln>
        </p:spPr>
      </p:pic>
    </p:spTree>
    <p:custDataLst>
      <p:tags r:id="rId1"/>
    </p:custDataLst>
    <p:extLst>
      <p:ext uri="{BB962C8B-B14F-4D97-AF65-F5344CB8AC3E}">
        <p14:creationId xmlns:p14="http://schemas.microsoft.com/office/powerpoint/2010/main" val="3107908459"/>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bg/>
                                          </p:spTgt>
                                        </p:tgtEl>
                                        <p:attrNameLst>
                                          <p:attrName>style.visibility</p:attrName>
                                        </p:attrNameLst>
                                      </p:cBhvr>
                                      <p:to>
                                        <p:strVal val="visible"/>
                                      </p:to>
                                    </p:set>
                                    <p:animEffect transition="in" filter="fade">
                                      <p:cBhvr>
                                        <p:cTn id="7" dur="1000"/>
                                        <p:tgtEl>
                                          <p:spTgt spid="21">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xEl>
                                              <p:pRg st="0" end="0"/>
                                            </p:txEl>
                                          </p:spTgt>
                                        </p:tgtEl>
                                        <p:attrNameLst>
                                          <p:attrName>style.visibility</p:attrName>
                                        </p:attrNameLst>
                                      </p:cBhvr>
                                      <p:to>
                                        <p:strVal val="visible"/>
                                      </p:to>
                                    </p:set>
                                    <p:animEffect transition="in" filter="fade">
                                      <p:cBhvr>
                                        <p:cTn id="10" dur="1000"/>
                                        <p:tgtEl>
                                          <p:spTgt spid="21">
                                            <p:txEl>
                                              <p:pRg st="0" end="0"/>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1">
                                            <p:txEl>
                                              <p:pRg st="1" end="1"/>
                                            </p:txEl>
                                          </p:spTgt>
                                        </p:tgtEl>
                                        <p:attrNameLst>
                                          <p:attrName>style.visibility</p:attrName>
                                        </p:attrNameLst>
                                      </p:cBhvr>
                                      <p:to>
                                        <p:strVal val="visible"/>
                                      </p:to>
                                    </p:set>
                                    <p:animEffect transition="in" filter="fade">
                                      <p:cBhvr>
                                        <p:cTn id="14" dur="1000"/>
                                        <p:tgtEl>
                                          <p:spTgt spid="21">
                                            <p:txEl>
                                              <p:pRg st="1" end="1"/>
                                            </p:txEl>
                                          </p:spTgt>
                                        </p:tgtEl>
                                      </p:cBhvr>
                                    </p:animEffec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102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xEl>
                                              <p:pRg st="2" end="2"/>
                                            </p:txEl>
                                          </p:spTgt>
                                        </p:tgtEl>
                                        <p:attrNameLst>
                                          <p:attrName>style.visibility</p:attrName>
                                        </p:attrNameLst>
                                      </p:cBhvr>
                                      <p:to>
                                        <p:strVal val="visible"/>
                                      </p:to>
                                    </p:set>
                                    <p:animEffect transition="in" filter="fade">
                                      <p:cBhvr>
                                        <p:cTn id="22" dur="1000"/>
                                        <p:tgtEl>
                                          <p:spTgt spid="2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xEl>
                                              <p:pRg st="3" end="3"/>
                                            </p:txEl>
                                          </p:spTgt>
                                        </p:tgtEl>
                                        <p:attrNameLst>
                                          <p:attrName>style.visibility</p:attrName>
                                        </p:attrNameLst>
                                      </p:cBhvr>
                                      <p:to>
                                        <p:strVal val="visible"/>
                                      </p:to>
                                    </p:set>
                                    <p:animEffect transition="in" filter="fade">
                                      <p:cBhvr>
                                        <p:cTn id="27" dur="1000"/>
                                        <p:tgtEl>
                                          <p:spTgt spid="2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xEl>
                                              <p:pRg st="4" end="4"/>
                                            </p:txEl>
                                          </p:spTgt>
                                        </p:tgtEl>
                                        <p:attrNameLst>
                                          <p:attrName>style.visibility</p:attrName>
                                        </p:attrNameLst>
                                      </p:cBhvr>
                                      <p:to>
                                        <p:strVal val="visible"/>
                                      </p:to>
                                    </p:set>
                                    <p:animEffect transition="in" filter="fade">
                                      <p:cBhvr>
                                        <p:cTn id="32" dur="1000"/>
                                        <p:tgtEl>
                                          <p:spTgt spid="2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xEl>
                                              <p:pRg st="5" end="5"/>
                                            </p:txEl>
                                          </p:spTgt>
                                        </p:tgtEl>
                                        <p:attrNameLst>
                                          <p:attrName>style.visibility</p:attrName>
                                        </p:attrNameLst>
                                      </p:cBhvr>
                                      <p:to>
                                        <p:strVal val="visible"/>
                                      </p:to>
                                    </p:set>
                                    <p:animEffect transition="in" filter="fade">
                                      <p:cBhvr>
                                        <p:cTn id="37" dur="1000"/>
                                        <p:tgtEl>
                                          <p:spTgt spid="21">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
                                            <p:txEl>
                                              <p:pRg st="7" end="7"/>
                                            </p:txEl>
                                          </p:spTgt>
                                        </p:tgtEl>
                                        <p:attrNameLst>
                                          <p:attrName>style.visibility</p:attrName>
                                        </p:attrNameLst>
                                      </p:cBhvr>
                                      <p:to>
                                        <p:strVal val="visible"/>
                                      </p:to>
                                    </p:set>
                                    <p:animEffect transition="in" filter="fade">
                                      <p:cBhvr>
                                        <p:cTn id="42" dur="1000"/>
                                        <p:tgtEl>
                                          <p:spTgt spid="21">
                                            <p:txEl>
                                              <p:pRg st="7" end="7"/>
                                            </p:txEl>
                                          </p:spTgt>
                                        </p:tgtEl>
                                      </p:cBhvr>
                                    </p:animEffect>
                                  </p:childTnLst>
                                </p:cTn>
                              </p:par>
                            </p:childTnLst>
                          </p:cTn>
                        </p:par>
                        <p:par>
                          <p:cTn id="43" fill="hold">
                            <p:stCondLst>
                              <p:cond delay="1000"/>
                            </p:stCondLst>
                            <p:childTnLst>
                              <p:par>
                                <p:cTn id="44" presetID="1" presetClass="entr" presetSubtype="0" fill="hold" nodeType="afterEffect">
                                  <p:stCondLst>
                                    <p:cond delay="0"/>
                                  </p:stCondLst>
                                  <p:childTnLst>
                                    <p:set>
                                      <p:cBhvr>
                                        <p:cTn id="45" dur="1" fill="hold">
                                          <p:stCondLst>
                                            <p:cond delay="999"/>
                                          </p:stCondLst>
                                        </p:cTn>
                                        <p:tgtEl>
                                          <p:spTgt spid="1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1">
                                            <p:txEl>
                                              <p:pRg st="9" end="9"/>
                                            </p:txEl>
                                          </p:spTgt>
                                        </p:tgtEl>
                                        <p:attrNameLst>
                                          <p:attrName>style.visibility</p:attrName>
                                        </p:attrNameLst>
                                      </p:cBhvr>
                                      <p:to>
                                        <p:strVal val="visible"/>
                                      </p:to>
                                    </p:set>
                                    <p:animEffect transition="in" filter="fade">
                                      <p:cBhvr>
                                        <p:cTn id="50" dur="1000"/>
                                        <p:tgtEl>
                                          <p:spTgt spid="21">
                                            <p:txEl>
                                              <p:pRg st="9" end="9"/>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1">
                                            <p:txEl>
                                              <p:pRg st="10" end="10"/>
                                            </p:txEl>
                                          </p:spTgt>
                                        </p:tgtEl>
                                        <p:attrNameLst>
                                          <p:attrName>style.visibility</p:attrName>
                                        </p:attrNameLst>
                                      </p:cBhvr>
                                      <p:to>
                                        <p:strVal val="visible"/>
                                      </p:to>
                                    </p:set>
                                    <p:animEffect transition="in" filter="fade">
                                      <p:cBhvr>
                                        <p:cTn id="55" dur="1000"/>
                                        <p:tgtEl>
                                          <p:spTgt spid="21">
                                            <p:txEl>
                                              <p:pRg st="10" end="1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1">
                                            <p:txEl>
                                              <p:pRg st="11" end="11"/>
                                            </p:txEl>
                                          </p:spTgt>
                                        </p:tgtEl>
                                        <p:attrNameLst>
                                          <p:attrName>style.visibility</p:attrName>
                                        </p:attrNameLst>
                                      </p:cBhvr>
                                      <p:to>
                                        <p:strVal val="visible"/>
                                      </p:to>
                                    </p:set>
                                    <p:animEffect transition="in" filter="fade">
                                      <p:cBhvr>
                                        <p:cTn id="60" dur="1000"/>
                                        <p:tgtEl>
                                          <p:spTgt spid="21">
                                            <p:txEl>
                                              <p:pRg st="11" end="1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1">
                                            <p:txEl>
                                              <p:pRg st="12" end="12"/>
                                            </p:txEl>
                                          </p:spTgt>
                                        </p:tgtEl>
                                        <p:attrNameLst>
                                          <p:attrName>style.visibility</p:attrName>
                                        </p:attrNameLst>
                                      </p:cBhvr>
                                      <p:to>
                                        <p:strVal val="visible"/>
                                      </p:to>
                                    </p:set>
                                    <p:animEffect transition="in" filter="fade">
                                      <p:cBhvr>
                                        <p:cTn id="65" dur="1000"/>
                                        <p:tgtEl>
                                          <p:spTgt spid="21">
                                            <p:txEl>
                                              <p:pRg st="12" end="1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1">
                                            <p:txEl>
                                              <p:pRg st="14" end="14"/>
                                            </p:txEl>
                                          </p:spTgt>
                                        </p:tgtEl>
                                        <p:attrNameLst>
                                          <p:attrName>style.visibility</p:attrName>
                                        </p:attrNameLst>
                                      </p:cBhvr>
                                      <p:to>
                                        <p:strVal val="visible"/>
                                      </p:to>
                                    </p:set>
                                    <p:animEffect transition="in" filter="fade">
                                      <p:cBhvr>
                                        <p:cTn id="70" dur="1000"/>
                                        <p:tgtEl>
                                          <p:spTgt spid="21">
                                            <p:txEl>
                                              <p:pRg st="14" end="1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1">
                                            <p:txEl>
                                              <p:pRg st="15" end="15"/>
                                            </p:txEl>
                                          </p:spTgt>
                                        </p:tgtEl>
                                        <p:attrNameLst>
                                          <p:attrName>style.visibility</p:attrName>
                                        </p:attrNameLst>
                                      </p:cBhvr>
                                      <p:to>
                                        <p:strVal val="visible"/>
                                      </p:to>
                                    </p:set>
                                    <p:animEffect transition="in" filter="fade">
                                      <p:cBhvr>
                                        <p:cTn id="75" dur="1000"/>
                                        <p:tgtEl>
                                          <p:spTgt spid="21">
                                            <p:txEl>
                                              <p:pRg st="15" end="15"/>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1">
                                            <p:txEl>
                                              <p:pRg st="16" end="16"/>
                                            </p:txEl>
                                          </p:spTgt>
                                        </p:tgtEl>
                                        <p:attrNameLst>
                                          <p:attrName>style.visibility</p:attrName>
                                        </p:attrNameLst>
                                      </p:cBhvr>
                                      <p:to>
                                        <p:strVal val="visible"/>
                                      </p:to>
                                    </p:set>
                                    <p:animEffect transition="in" filter="fade">
                                      <p:cBhvr>
                                        <p:cTn id="80" dur="1000"/>
                                        <p:tgtEl>
                                          <p:spTgt spid="21">
                                            <p:txEl>
                                              <p:pRg st="16" end="16"/>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1">
                                            <p:txEl>
                                              <p:pRg st="17" end="17"/>
                                            </p:txEl>
                                          </p:spTgt>
                                        </p:tgtEl>
                                        <p:attrNameLst>
                                          <p:attrName>style.visibility</p:attrName>
                                        </p:attrNameLst>
                                      </p:cBhvr>
                                      <p:to>
                                        <p:strVal val="visible"/>
                                      </p:to>
                                    </p:set>
                                    <p:animEffect transition="in" filter="fade">
                                      <p:cBhvr>
                                        <p:cTn id="85" dur="1000"/>
                                        <p:tgtEl>
                                          <p:spTgt spid="21">
                                            <p:txEl>
                                              <p:pRg st="17" end="17"/>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21">
                                            <p:txEl>
                                              <p:pRg st="18" end="18"/>
                                            </p:txEl>
                                          </p:spTgt>
                                        </p:tgtEl>
                                        <p:attrNameLst>
                                          <p:attrName>style.visibility</p:attrName>
                                        </p:attrNameLst>
                                      </p:cBhvr>
                                      <p:to>
                                        <p:strVal val="visible"/>
                                      </p:to>
                                    </p:set>
                                    <p:animEffect transition="in" filter="fade">
                                      <p:cBhvr>
                                        <p:cTn id="90" dur="1000"/>
                                        <p:tgtEl>
                                          <p:spTgt spid="21">
                                            <p:txEl>
                                              <p:pRg st="18" end="18"/>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21">
                                            <p:txEl>
                                              <p:pRg st="19" end="19"/>
                                            </p:txEl>
                                          </p:spTgt>
                                        </p:tgtEl>
                                        <p:attrNameLst>
                                          <p:attrName>style.visibility</p:attrName>
                                        </p:attrNameLst>
                                      </p:cBhvr>
                                      <p:to>
                                        <p:strVal val="visible"/>
                                      </p:to>
                                    </p:set>
                                    <p:animEffect transition="in" filter="fade">
                                      <p:cBhvr>
                                        <p:cTn id="95" dur="1000"/>
                                        <p:tgtEl>
                                          <p:spTgt spid="21">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7035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Holzhauses</a:t>
            </a:r>
          </a:p>
        </p:txBody>
      </p:sp>
      <p:pic>
        <p:nvPicPr>
          <p:cNvPr id="13" name="Grafik 12"/>
          <p:cNvPicPr>
            <a:picLocks noChangeAspect="1"/>
          </p:cNvPicPr>
          <p:nvPr/>
        </p:nvPicPr>
        <p:blipFill rotWithShape="1">
          <a:blip r:embed="rId4" cstate="print">
            <a:extLst>
              <a:ext uri="{28A0092B-C50C-407E-A947-70E740481C1C}">
                <a14:useLocalDpi xmlns:a14="http://schemas.microsoft.com/office/drawing/2010/main" val="0"/>
              </a:ext>
            </a:extLst>
          </a:blip>
          <a:srcRect l="10954"/>
          <a:stretch/>
        </p:blipFill>
        <p:spPr>
          <a:xfrm>
            <a:off x="4583638" y="627534"/>
            <a:ext cx="4508655" cy="4167985"/>
          </a:xfrm>
          <a:prstGeom prst="rect">
            <a:avLst/>
          </a:prstGeom>
          <a:noFill/>
          <a:ln>
            <a:noFill/>
          </a:ln>
        </p:spPr>
      </p:pic>
      <p:sp>
        <p:nvSpPr>
          <p:cNvPr id="21" name="Textfeld 20"/>
          <p:cNvSpPr txBox="1"/>
          <p:nvPr/>
        </p:nvSpPr>
        <p:spPr>
          <a:xfrm>
            <a:off x="179514" y="627534"/>
            <a:ext cx="4234544" cy="3647152"/>
          </a:xfrm>
          <a:prstGeom prst="rect">
            <a:avLst/>
          </a:prstGeom>
          <a:solidFill>
            <a:schemeClr val="bg1"/>
          </a:solidFill>
        </p:spPr>
        <p:txBody>
          <a:bodyPr wrap="square" rtlCol="0">
            <a:spAutoFit/>
          </a:bodyPr>
          <a:lstStyle/>
          <a:p>
            <a:pPr eaLnBrk="1" hangingPunct="1"/>
            <a:r>
              <a:rPr lang="de-DE" altLang="de-DE" sz="1100" b="1" dirty="0"/>
              <a:t>Anschlagen von Wänden</a:t>
            </a:r>
            <a:br>
              <a:rPr lang="de-DE" altLang="de-DE" sz="1100" b="1" dirty="0"/>
            </a:br>
            <a:endParaRPr lang="de-DE" altLang="de-DE" sz="1100" b="1" dirty="0"/>
          </a:p>
          <a:p>
            <a:pPr eaLnBrk="1" hangingPunct="1"/>
            <a:r>
              <a:rPr lang="de-DE" sz="1100" b="1" dirty="0"/>
              <a:t>Auch möglich:</a:t>
            </a:r>
          </a:p>
          <a:p>
            <a:pPr eaLnBrk="1" hangingPunct="1"/>
            <a:r>
              <a:rPr lang="de-DE" sz="1100" b="1" dirty="0"/>
              <a:t>Sicherung mit HSG am Kran mit Personensicherungsmodus. </a:t>
            </a:r>
          </a:p>
          <a:p>
            <a:pPr eaLnBrk="1" hangingPunct="1"/>
            <a:endParaRPr lang="de-DE" sz="1100" b="1" dirty="0"/>
          </a:p>
          <a:p>
            <a:r>
              <a:rPr lang="de-DE" sz="1100" b="1" dirty="0"/>
              <a:t>HSG doppelt angeschlagen.</a:t>
            </a:r>
          </a:p>
          <a:p>
            <a:endParaRPr lang="de-DE" sz="1100" b="1" dirty="0"/>
          </a:p>
          <a:p>
            <a:pPr eaLnBrk="1" hangingPunct="1"/>
            <a:r>
              <a:rPr lang="de-DE" sz="1100" b="1" dirty="0"/>
              <a:t>Bleibt während Montage am Kranhaken hängen.</a:t>
            </a:r>
          </a:p>
          <a:p>
            <a:pPr eaLnBrk="1" hangingPunct="1"/>
            <a:endParaRPr lang="de-DE" sz="1100" b="1" dirty="0"/>
          </a:p>
          <a:p>
            <a:pPr eaLnBrk="1" hangingPunct="1"/>
            <a:r>
              <a:rPr lang="de-DE" sz="1100" b="1" dirty="0"/>
              <a:t>Am Sicherungshaken des HSG ist Seil eingehängt,</a:t>
            </a:r>
          </a:p>
          <a:p>
            <a:pPr eaLnBrk="1" hangingPunct="1"/>
            <a:r>
              <a:rPr lang="de-DE" sz="1100" b="1" dirty="0"/>
              <a:t>mit dem der zu Sichernde den Haken herunterziehen </a:t>
            </a:r>
          </a:p>
          <a:p>
            <a:pPr eaLnBrk="1" hangingPunct="1"/>
            <a:r>
              <a:rPr lang="de-DE" sz="1100" b="1" dirty="0"/>
              <a:t>und seine </a:t>
            </a:r>
            <a:r>
              <a:rPr lang="de-DE" sz="1100" b="1" dirty="0" err="1"/>
              <a:t>PSAgA</a:t>
            </a:r>
            <a:r>
              <a:rPr lang="de-DE" sz="1100" b="1" dirty="0"/>
              <a:t> am HSG anschlagen kann.</a:t>
            </a:r>
          </a:p>
          <a:p>
            <a:pPr eaLnBrk="1" hangingPunct="1"/>
            <a:endParaRPr lang="de-DE" sz="1100" b="1" dirty="0"/>
          </a:p>
          <a:p>
            <a:r>
              <a:rPr lang="de-DE" sz="1100" b="1" dirty="0"/>
              <a:t>Helm mit 4-Punkt-Kinnriemen (DIN EN 397)</a:t>
            </a:r>
          </a:p>
          <a:p>
            <a:pPr eaLnBrk="1" hangingPunct="1"/>
            <a:endParaRPr lang="de-DE" sz="1100" b="1" dirty="0"/>
          </a:p>
          <a:p>
            <a:pPr eaLnBrk="1" hangingPunct="1"/>
            <a:r>
              <a:rPr lang="de-DE" sz="1100" b="1" dirty="0"/>
              <a:t>Achtung! Ausnahmefall! </a:t>
            </a:r>
          </a:p>
          <a:p>
            <a:pPr eaLnBrk="1" hangingPunct="1"/>
            <a:r>
              <a:rPr lang="de-DE" sz="1100" b="1" dirty="0"/>
              <a:t>Schriftliche, projektspezifische Gefährdungsbeurteilung hat ergeben, dass es keine andere Sicherungsmöglichkeit gibt.</a:t>
            </a:r>
          </a:p>
          <a:p>
            <a:pPr eaLnBrk="1" hangingPunct="1"/>
            <a:r>
              <a:rPr lang="de-DE" sz="1100" b="1" dirty="0"/>
              <a:t>Alle dafür geforderten Randbedingungen sind einzuhalten!</a:t>
            </a:r>
          </a:p>
          <a:p>
            <a:pPr eaLnBrk="1" hangingPunct="1"/>
            <a:endParaRPr lang="de-DE" sz="1100" b="1" dirty="0"/>
          </a:p>
          <a:p>
            <a:pPr eaLnBrk="1" hangingPunct="1"/>
            <a:r>
              <a:rPr lang="de-DE" sz="1100" b="1" dirty="0"/>
              <a:t>Genaueres: </a:t>
            </a:r>
            <a:r>
              <a:rPr lang="de-DE" sz="1100" b="1" dirty="0">
                <a:hlinkClick r:id="rId5"/>
              </a:rPr>
              <a:t>bauforumplus.eu</a:t>
            </a:r>
            <a:endParaRPr lang="de-DE" altLang="de-DE" sz="1100" b="1" dirty="0"/>
          </a:p>
        </p:txBody>
      </p:sp>
      <p:pic>
        <p:nvPicPr>
          <p:cNvPr id="15" name="Grafik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7343" y="1179718"/>
            <a:ext cx="1803049" cy="1337299"/>
          </a:xfrm>
          <a:prstGeom prst="rect">
            <a:avLst/>
          </a:prstGeom>
          <a:ln w="9525" cap="sq">
            <a:noFill/>
            <a:miter lim="800000"/>
          </a:ln>
          <a:effectLst/>
        </p:spPr>
      </p:pic>
      <p:pic>
        <p:nvPicPr>
          <p:cNvPr id="16" name="Grafik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77776" y="1641613"/>
            <a:ext cx="242181" cy="282032"/>
          </a:xfrm>
          <a:prstGeom prst="rect">
            <a:avLst/>
          </a:prstGeom>
          <a:ln w="19050">
            <a:noFill/>
          </a:ln>
        </p:spPr>
      </p:pic>
      <p:pic>
        <p:nvPicPr>
          <p:cNvPr id="28" name="Grafik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6053" y="3233220"/>
            <a:ext cx="242181" cy="282032"/>
          </a:xfrm>
          <a:prstGeom prst="rect">
            <a:avLst/>
          </a:prstGeom>
          <a:ln w="19050">
            <a:noFill/>
          </a:ln>
        </p:spPr>
      </p:pic>
      <p:pic>
        <p:nvPicPr>
          <p:cNvPr id="33" name="Grafik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93926" y="2873419"/>
            <a:ext cx="1189757" cy="1830635"/>
          </a:xfrm>
          <a:prstGeom prst="rect">
            <a:avLst/>
          </a:prstGeom>
          <a:noFill/>
          <a:ln w="28575">
            <a:noFill/>
          </a:ln>
        </p:spPr>
      </p:pic>
      <p:pic>
        <p:nvPicPr>
          <p:cNvPr id="30" name="Grafik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92368" y="2172128"/>
            <a:ext cx="242181" cy="282032"/>
          </a:xfrm>
          <a:prstGeom prst="rect">
            <a:avLst/>
          </a:prstGeom>
          <a:ln w="19050">
            <a:noFill/>
          </a:ln>
        </p:spPr>
      </p:pic>
      <p:pic>
        <p:nvPicPr>
          <p:cNvPr id="34" name="Grafik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2062" y="3385722"/>
            <a:ext cx="242181" cy="282032"/>
          </a:xfrm>
          <a:prstGeom prst="rect">
            <a:avLst/>
          </a:prstGeom>
          <a:ln w="19050">
            <a:noFill/>
          </a:ln>
        </p:spPr>
      </p:pic>
      <p:pic>
        <p:nvPicPr>
          <p:cNvPr id="20" name="Grafik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92861" y="1923645"/>
            <a:ext cx="1903475" cy="1224169"/>
          </a:xfrm>
          <a:prstGeom prst="rect">
            <a:avLst/>
          </a:prstGeom>
          <a:ln w="9525" cap="sq">
            <a:noFill/>
            <a:miter lim="800000"/>
          </a:ln>
          <a:effectLst/>
        </p:spPr>
      </p:pic>
      <p:pic>
        <p:nvPicPr>
          <p:cNvPr id="18" name="Grafik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52350" y="2824157"/>
            <a:ext cx="242181" cy="282032"/>
          </a:xfrm>
          <a:prstGeom prst="rect">
            <a:avLst/>
          </a:prstGeom>
          <a:ln w="19050">
            <a:noFill/>
          </a:ln>
        </p:spPr>
      </p:pic>
    </p:spTree>
    <p:custDataLst>
      <p:tags r:id="rId1"/>
    </p:custDataLst>
    <p:extLst>
      <p:ext uri="{BB962C8B-B14F-4D97-AF65-F5344CB8AC3E}">
        <p14:creationId xmlns:p14="http://schemas.microsoft.com/office/powerpoint/2010/main" val="1409538835"/>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fade">
                                      <p:cBhvr>
                                        <p:cTn id="17" dur="1000"/>
                                        <p:tgtEl>
                                          <p:spTgt spid="2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xEl>
                                              <p:pRg st="2" end="2"/>
                                            </p:txEl>
                                          </p:spTgt>
                                        </p:tgtEl>
                                        <p:attrNameLst>
                                          <p:attrName>style.visibility</p:attrName>
                                        </p:attrNameLst>
                                      </p:cBhvr>
                                      <p:to>
                                        <p:strVal val="visible"/>
                                      </p:to>
                                    </p:set>
                                    <p:animEffect transition="in" filter="fade">
                                      <p:cBhvr>
                                        <p:cTn id="22" dur="1000"/>
                                        <p:tgtEl>
                                          <p:spTgt spid="21">
                                            <p:txEl>
                                              <p:pRg st="2" end="2"/>
                                            </p:txEl>
                                          </p:spTgt>
                                        </p:tgtEl>
                                      </p:cBhvr>
                                    </p:animEffect>
                                  </p:childTnLst>
                                </p:cTn>
                              </p:par>
                              <p:par>
                                <p:cTn id="23" presetID="1" presetClass="entr" presetSubtype="0" fill="hold" nodeType="withEffect">
                                  <p:stCondLst>
                                    <p:cond delay="0"/>
                                  </p:stCondLst>
                                  <p:childTnLst>
                                    <p:set>
                                      <p:cBhvr>
                                        <p:cTn id="24" dur="1" fill="hold">
                                          <p:stCondLst>
                                            <p:cond delay="999"/>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30"/>
                                        </p:tgtEl>
                                      </p:cBhvr>
                                    </p:animEffect>
                                    <p:set>
                                      <p:cBhvr>
                                        <p:cTn id="29" dur="1" fill="hold">
                                          <p:stCondLst>
                                            <p:cond delay="499"/>
                                          </p:stCondLst>
                                        </p:cTn>
                                        <p:tgtEl>
                                          <p:spTgt spid="30"/>
                                        </p:tgtEl>
                                        <p:attrNameLst>
                                          <p:attrName>style.visibility</p:attrName>
                                        </p:attrNameLst>
                                      </p:cBhvr>
                                      <p:to>
                                        <p:strVal val="hidden"/>
                                      </p:to>
                                    </p:set>
                                  </p:childTnLst>
                                </p:cTn>
                              </p:par>
                              <p:par>
                                <p:cTn id="30" presetID="1" presetClass="entr" presetSubtype="0" fill="hold" nodeType="withEffect">
                                  <p:stCondLst>
                                    <p:cond delay="500"/>
                                  </p:stCondLst>
                                  <p:childTnLst>
                                    <p:set>
                                      <p:cBhvr>
                                        <p:cTn id="31" dur="1" fill="hold">
                                          <p:stCondLst>
                                            <p:cond delay="0"/>
                                          </p:stCondLst>
                                        </p:cTn>
                                        <p:tgtEl>
                                          <p:spTgt spid="15"/>
                                        </p:tgtEl>
                                        <p:attrNameLst>
                                          <p:attrName>style.visibility</p:attrName>
                                        </p:attrNameLst>
                                      </p:cBhvr>
                                      <p:to>
                                        <p:strVal val="visible"/>
                                      </p:to>
                                    </p:se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1">
                                            <p:txEl>
                                              <p:pRg st="4" end="4"/>
                                            </p:txEl>
                                          </p:spTgt>
                                        </p:tgtEl>
                                        <p:attrNameLst>
                                          <p:attrName>style.visibility</p:attrName>
                                        </p:attrNameLst>
                                      </p:cBhvr>
                                      <p:to>
                                        <p:strVal val="visible"/>
                                      </p:to>
                                    </p:set>
                                    <p:animEffect transition="in" filter="fade">
                                      <p:cBhvr>
                                        <p:cTn id="35" dur="1000"/>
                                        <p:tgtEl>
                                          <p:spTgt spid="21">
                                            <p:txEl>
                                              <p:pRg st="4" end="4"/>
                                            </p:txEl>
                                          </p:spTgt>
                                        </p:tgtEl>
                                      </p:cBhvr>
                                    </p:animEffect>
                                  </p:childTnLst>
                                </p:cTn>
                              </p:par>
                              <p:par>
                                <p:cTn id="36" presetID="1" presetClass="entr" presetSubtype="0" fill="hold" nodeType="withEffect">
                                  <p:stCondLst>
                                    <p:cond delay="500"/>
                                  </p:stCondLst>
                                  <p:childTnLst>
                                    <p:set>
                                      <p:cBhvr>
                                        <p:cTn id="37" dur="1" fill="hold">
                                          <p:stCondLst>
                                            <p:cond delay="999"/>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21">
                                            <p:txEl>
                                              <p:pRg st="6" end="6"/>
                                            </p:txEl>
                                          </p:spTgt>
                                        </p:tgtEl>
                                        <p:attrNameLst>
                                          <p:attrName>style.visibility</p:attrName>
                                        </p:attrNameLst>
                                      </p:cBhvr>
                                      <p:to>
                                        <p:strVal val="visible"/>
                                      </p:to>
                                    </p:set>
                                    <p:animEffect transition="in" filter="fade">
                                      <p:cBhvr>
                                        <p:cTn id="45" dur="1000"/>
                                        <p:tgtEl>
                                          <p:spTgt spid="21">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1">
                                            <p:txEl>
                                              <p:pRg st="8" end="8"/>
                                            </p:txEl>
                                          </p:spTgt>
                                        </p:tgtEl>
                                        <p:attrNameLst>
                                          <p:attrName>style.visibility</p:attrName>
                                        </p:attrNameLst>
                                      </p:cBhvr>
                                      <p:to>
                                        <p:strVal val="visible"/>
                                      </p:to>
                                    </p:set>
                                    <p:animEffect transition="in" filter="fade">
                                      <p:cBhvr>
                                        <p:cTn id="50" dur="1000"/>
                                        <p:tgtEl>
                                          <p:spTgt spid="21">
                                            <p:txEl>
                                              <p:pRg st="8" end="8"/>
                                            </p:txEl>
                                          </p:spTgt>
                                        </p:tgtEl>
                                      </p:cBhvr>
                                    </p:animEffect>
                                  </p:childTnLst>
                                </p:cTn>
                              </p:par>
                              <p:par>
                                <p:cTn id="51" presetID="1" presetClass="entr" presetSubtype="0" fill="hold" nodeType="withEffect">
                                  <p:stCondLst>
                                    <p:cond delay="100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xEl>
                                              <p:pRg st="9" end="9"/>
                                            </p:txEl>
                                          </p:spTgt>
                                        </p:tgtEl>
                                        <p:attrNameLst>
                                          <p:attrName>style.visibility</p:attrName>
                                        </p:attrNameLst>
                                      </p:cBhvr>
                                      <p:to>
                                        <p:strVal val="visible"/>
                                      </p:to>
                                    </p:set>
                                    <p:animEffect transition="in" filter="fade">
                                      <p:cBhvr>
                                        <p:cTn id="57" dur="1000"/>
                                        <p:tgtEl>
                                          <p:spTgt spid="21">
                                            <p:txEl>
                                              <p:pRg st="9" end="9"/>
                                            </p:txEl>
                                          </p:spTgt>
                                        </p:tgtEl>
                                      </p:cBhvr>
                                    </p:animEffect>
                                  </p:childTnLst>
                                </p:cTn>
                              </p:par>
                              <p:par>
                                <p:cTn id="58" presetID="1" presetClass="entr" presetSubtype="0" fill="hold" nodeType="withEffect">
                                  <p:stCondLst>
                                    <p:cond delay="500"/>
                                  </p:stCondLst>
                                  <p:childTnLst>
                                    <p:set>
                                      <p:cBhvr>
                                        <p:cTn id="59" dur="1" fill="hold">
                                          <p:stCondLst>
                                            <p:cond delay="999"/>
                                          </p:stCondLst>
                                        </p:cTn>
                                        <p:tgtEl>
                                          <p:spTgt spid="28"/>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28"/>
                                        </p:tgtEl>
                                      </p:cBhvr>
                                    </p:animEffect>
                                    <p:set>
                                      <p:cBhvr>
                                        <p:cTn id="64" dur="1" fill="hold">
                                          <p:stCondLst>
                                            <p:cond delay="499"/>
                                          </p:stCondLst>
                                        </p:cTn>
                                        <p:tgtEl>
                                          <p:spTgt spid="28"/>
                                        </p:tgtEl>
                                        <p:attrNameLst>
                                          <p:attrName>style.visibility</p:attrName>
                                        </p:attrNameLst>
                                      </p:cBhvr>
                                      <p:to>
                                        <p:strVal val="hidden"/>
                                      </p:to>
                                    </p:set>
                                  </p:childTnLst>
                                </p:cTn>
                              </p:par>
                              <p:par>
                                <p:cTn id="65" presetID="10" presetClass="entr" presetSubtype="0" fill="hold" grpId="0" nodeType="withEffect">
                                  <p:stCondLst>
                                    <p:cond delay="0"/>
                                  </p:stCondLst>
                                  <p:childTnLst>
                                    <p:set>
                                      <p:cBhvr>
                                        <p:cTn id="66" dur="1" fill="hold">
                                          <p:stCondLst>
                                            <p:cond delay="0"/>
                                          </p:stCondLst>
                                        </p:cTn>
                                        <p:tgtEl>
                                          <p:spTgt spid="21">
                                            <p:txEl>
                                              <p:pRg st="10" end="10"/>
                                            </p:txEl>
                                          </p:spTgt>
                                        </p:tgtEl>
                                        <p:attrNameLst>
                                          <p:attrName>style.visibility</p:attrName>
                                        </p:attrNameLst>
                                      </p:cBhvr>
                                      <p:to>
                                        <p:strVal val="visible"/>
                                      </p:to>
                                    </p:set>
                                    <p:animEffect transition="in" filter="fade">
                                      <p:cBhvr>
                                        <p:cTn id="67" dur="1000"/>
                                        <p:tgtEl>
                                          <p:spTgt spid="21">
                                            <p:txEl>
                                              <p:pRg st="10" end="10"/>
                                            </p:txEl>
                                          </p:spTgt>
                                        </p:tgtEl>
                                      </p:cBhvr>
                                    </p:animEffect>
                                  </p:childTnLst>
                                </p:cTn>
                              </p:par>
                              <p:par>
                                <p:cTn id="68" presetID="22" presetClass="entr" presetSubtype="4" fill="hold"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wipe(down)">
                                      <p:cBhvr>
                                        <p:cTn id="70" dur="500"/>
                                        <p:tgtEl>
                                          <p:spTgt spid="33"/>
                                        </p:tgtEl>
                                      </p:cBhvr>
                                    </p:animEffect>
                                  </p:childTnLst>
                                </p:cTn>
                              </p:par>
                              <p:par>
                                <p:cTn id="71" presetID="1" presetClass="entr" presetSubtype="0" fill="hold" nodeType="withEffect">
                                  <p:stCondLst>
                                    <p:cond delay="0"/>
                                  </p:stCondLst>
                                  <p:childTnLst>
                                    <p:set>
                                      <p:cBhvr>
                                        <p:cTn id="72" dur="1" fill="hold">
                                          <p:stCondLst>
                                            <p:cond delay="999"/>
                                          </p:stCondLst>
                                        </p:cTn>
                                        <p:tgtEl>
                                          <p:spTgt spid="3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34"/>
                                        </p:tgtEl>
                                      </p:cBhvr>
                                    </p:animEffect>
                                    <p:set>
                                      <p:cBhvr>
                                        <p:cTn id="77" dur="1" fill="hold">
                                          <p:stCondLst>
                                            <p:cond delay="499"/>
                                          </p:stCondLst>
                                        </p:cTn>
                                        <p:tgtEl>
                                          <p:spTgt spid="34"/>
                                        </p:tgtEl>
                                        <p:attrNameLst>
                                          <p:attrName>style.visibility</p:attrName>
                                        </p:attrNameLst>
                                      </p:cBhvr>
                                      <p:to>
                                        <p:strVal val="hidden"/>
                                      </p:to>
                                    </p:set>
                                  </p:childTnLst>
                                </p:cTn>
                              </p:par>
                              <p:par>
                                <p:cTn id="78" presetID="10" presetClass="entr" presetSubtype="0" fill="hold" grpId="0" nodeType="withEffect">
                                  <p:stCondLst>
                                    <p:cond delay="0"/>
                                  </p:stCondLst>
                                  <p:childTnLst>
                                    <p:set>
                                      <p:cBhvr>
                                        <p:cTn id="79" dur="1" fill="hold">
                                          <p:stCondLst>
                                            <p:cond delay="0"/>
                                          </p:stCondLst>
                                        </p:cTn>
                                        <p:tgtEl>
                                          <p:spTgt spid="21">
                                            <p:txEl>
                                              <p:pRg st="12" end="12"/>
                                            </p:txEl>
                                          </p:spTgt>
                                        </p:tgtEl>
                                        <p:attrNameLst>
                                          <p:attrName>style.visibility</p:attrName>
                                        </p:attrNameLst>
                                      </p:cBhvr>
                                      <p:to>
                                        <p:strVal val="visible"/>
                                      </p:to>
                                    </p:set>
                                    <p:animEffect transition="in" filter="fade">
                                      <p:cBhvr>
                                        <p:cTn id="80" dur="1000"/>
                                        <p:tgtEl>
                                          <p:spTgt spid="21">
                                            <p:txEl>
                                              <p:pRg st="12" end="12"/>
                                            </p:txEl>
                                          </p:spTgt>
                                        </p:tgtEl>
                                      </p:cBhvr>
                                    </p:animEffect>
                                  </p:childTnLst>
                                </p:cTn>
                              </p:par>
                              <p:par>
                                <p:cTn id="81" presetID="1" presetClass="entr" presetSubtype="0" fill="hold" nodeType="withEffect">
                                  <p:stCondLst>
                                    <p:cond delay="0"/>
                                  </p:stCondLst>
                                  <p:childTnLst>
                                    <p:set>
                                      <p:cBhvr>
                                        <p:cTn id="82" dur="1" fill="hold">
                                          <p:stCondLst>
                                            <p:cond delay="999"/>
                                          </p:stCondLst>
                                        </p:cTn>
                                        <p:tgtEl>
                                          <p:spTgt spid="1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18"/>
                                        </p:tgtEl>
                                      </p:cBhvr>
                                    </p:animEffect>
                                    <p:set>
                                      <p:cBhvr>
                                        <p:cTn id="87" dur="1" fill="hold">
                                          <p:stCondLst>
                                            <p:cond delay="499"/>
                                          </p:stCondLst>
                                        </p:cTn>
                                        <p:tgtEl>
                                          <p:spTgt spid="18"/>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21">
                                            <p:txEl>
                                              <p:pRg st="14" end="14"/>
                                            </p:txEl>
                                          </p:spTgt>
                                        </p:tgtEl>
                                        <p:attrNameLst>
                                          <p:attrName>style.visibility</p:attrName>
                                        </p:attrNameLst>
                                      </p:cBhvr>
                                      <p:to>
                                        <p:strVal val="visible"/>
                                      </p:to>
                                    </p:set>
                                    <p:animEffect transition="in" filter="fade">
                                      <p:cBhvr>
                                        <p:cTn id="90" dur="1000"/>
                                        <p:tgtEl>
                                          <p:spTgt spid="21">
                                            <p:txEl>
                                              <p:pRg st="14" end="14"/>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1">
                                            <p:txEl>
                                              <p:pRg st="15" end="15"/>
                                            </p:txEl>
                                          </p:spTgt>
                                        </p:tgtEl>
                                        <p:attrNameLst>
                                          <p:attrName>style.visibility</p:attrName>
                                        </p:attrNameLst>
                                      </p:cBhvr>
                                      <p:to>
                                        <p:strVal val="visible"/>
                                      </p:to>
                                    </p:set>
                                    <p:animEffect transition="in" filter="fade">
                                      <p:cBhvr>
                                        <p:cTn id="95" dur="1000"/>
                                        <p:tgtEl>
                                          <p:spTgt spid="21">
                                            <p:txEl>
                                              <p:pRg st="15" end="15"/>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21">
                                            <p:txEl>
                                              <p:pRg st="16" end="16"/>
                                            </p:txEl>
                                          </p:spTgt>
                                        </p:tgtEl>
                                        <p:attrNameLst>
                                          <p:attrName>style.visibility</p:attrName>
                                        </p:attrNameLst>
                                      </p:cBhvr>
                                      <p:to>
                                        <p:strVal val="visible"/>
                                      </p:to>
                                    </p:set>
                                    <p:animEffect transition="in" filter="fade">
                                      <p:cBhvr>
                                        <p:cTn id="100" dur="1000"/>
                                        <p:tgtEl>
                                          <p:spTgt spid="21">
                                            <p:txEl>
                                              <p:pRg st="16" end="16"/>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21">
                                            <p:txEl>
                                              <p:pRg st="18" end="18"/>
                                            </p:txEl>
                                          </p:spTgt>
                                        </p:tgtEl>
                                        <p:attrNameLst>
                                          <p:attrName>style.visibility</p:attrName>
                                        </p:attrNameLst>
                                      </p:cBhvr>
                                      <p:to>
                                        <p:strVal val="visible"/>
                                      </p:to>
                                    </p:set>
                                    <p:animEffect transition="in" filter="fade">
                                      <p:cBhvr>
                                        <p:cTn id="105" dur="1000"/>
                                        <p:tgtEl>
                                          <p:spTgt spid="21">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7035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Holzhauses</a:t>
            </a:r>
          </a:p>
        </p:txBody>
      </p:sp>
      <p:pic>
        <p:nvPicPr>
          <p:cNvPr id="13" name="Grafi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8593" y="627534"/>
            <a:ext cx="5512971" cy="3813261"/>
          </a:xfrm>
          <a:prstGeom prst="rect">
            <a:avLst/>
          </a:prstGeom>
          <a:noFill/>
          <a:ln>
            <a:noFill/>
          </a:ln>
        </p:spPr>
      </p:pic>
      <p:sp>
        <p:nvSpPr>
          <p:cNvPr id="21" name="Textfeld 20"/>
          <p:cNvSpPr txBox="1"/>
          <p:nvPr/>
        </p:nvSpPr>
        <p:spPr>
          <a:xfrm>
            <a:off x="179514" y="627534"/>
            <a:ext cx="3351750" cy="4154984"/>
          </a:xfrm>
          <a:prstGeom prst="rect">
            <a:avLst/>
          </a:prstGeom>
          <a:solidFill>
            <a:schemeClr val="bg1"/>
          </a:solidFill>
        </p:spPr>
        <p:txBody>
          <a:bodyPr wrap="square" rtlCol="0">
            <a:spAutoFit/>
          </a:bodyPr>
          <a:lstStyle/>
          <a:p>
            <a:pPr eaLnBrk="1" hangingPunct="1"/>
            <a:r>
              <a:rPr lang="de-DE" altLang="de-DE" sz="1100" b="1" dirty="0"/>
              <a:t>Anschlagen von Wänden</a:t>
            </a:r>
            <a:br>
              <a:rPr lang="de-DE" altLang="de-DE" sz="1100" b="1" dirty="0"/>
            </a:br>
            <a:endParaRPr lang="de-DE" altLang="de-DE" sz="1100" b="1" dirty="0"/>
          </a:p>
          <a:p>
            <a:pPr eaLnBrk="1" hangingPunct="1"/>
            <a:r>
              <a:rPr lang="de-DE" sz="1100" b="1" dirty="0"/>
              <a:t>Sicherung mit HSG am Kran mit Personensicherungsmodus.</a:t>
            </a:r>
          </a:p>
          <a:p>
            <a:pPr eaLnBrk="1" hangingPunct="1"/>
            <a:endParaRPr lang="de-DE" sz="1100" b="1" dirty="0"/>
          </a:p>
          <a:p>
            <a:pPr eaLnBrk="1" hangingPunct="1"/>
            <a:r>
              <a:rPr lang="de-DE" sz="1100" b="1" dirty="0"/>
              <a:t>Anschläger ist bereits auf Leiter gesichert. </a:t>
            </a:r>
          </a:p>
          <a:p>
            <a:pPr eaLnBrk="1" hangingPunct="1"/>
            <a:endParaRPr lang="de-DE" sz="1100" b="1" dirty="0"/>
          </a:p>
          <a:p>
            <a:pPr eaLnBrk="1" hangingPunct="1"/>
            <a:r>
              <a:rPr lang="de-DE" sz="1100" b="1" dirty="0"/>
              <a:t>Allerdings effektiv erst ab Fallhöhe </a:t>
            </a:r>
          </a:p>
          <a:p>
            <a:pPr eaLnBrk="1" hangingPunct="1"/>
            <a:r>
              <a:rPr lang="de-DE" sz="1100" b="1" dirty="0"/>
              <a:t>von mindestens 2,00 m (je nach HSG). </a:t>
            </a:r>
          </a:p>
          <a:p>
            <a:pPr eaLnBrk="1" hangingPunct="1"/>
            <a:endParaRPr lang="de-DE" sz="1100" b="1" dirty="0"/>
          </a:p>
          <a:p>
            <a:pPr eaLnBrk="1" hangingPunct="1"/>
            <a:r>
              <a:rPr lang="de-DE" sz="1100" b="1" dirty="0"/>
              <a:t>Unterhalb kann ein Sturz </a:t>
            </a:r>
          </a:p>
          <a:p>
            <a:pPr eaLnBrk="1" hangingPunct="1"/>
            <a:r>
              <a:rPr lang="de-DE" sz="1100" b="1" dirty="0"/>
              <a:t>nicht vollständig aufgefangen werden!</a:t>
            </a:r>
          </a:p>
          <a:p>
            <a:pPr eaLnBrk="1" hangingPunct="1"/>
            <a:endParaRPr lang="de-DE" sz="1100" b="1" dirty="0"/>
          </a:p>
          <a:p>
            <a:r>
              <a:rPr lang="de-DE" sz="1100" b="1" dirty="0"/>
              <a:t>HSG mindestens 5,00 m über </a:t>
            </a:r>
            <a:br>
              <a:rPr lang="de-DE" sz="1100" b="1" dirty="0"/>
            </a:br>
            <a:r>
              <a:rPr lang="de-DE" sz="1100" b="1" dirty="0"/>
              <a:t>zu Sicherndem positionieren. </a:t>
            </a:r>
          </a:p>
          <a:p>
            <a:endParaRPr lang="de-DE" altLang="de-DE" sz="1100" b="1" dirty="0"/>
          </a:p>
          <a:p>
            <a:r>
              <a:rPr lang="de-DE" altLang="de-DE" sz="1100" b="1" dirty="0"/>
              <a:t>Zu Sichernder darf sich nur soweit seitlich unterhalb HSG bewegen, dass Sicherungsseil oder -band nicht mehr als 40° ausgelenkt wird.</a:t>
            </a:r>
          </a:p>
          <a:p>
            <a:endParaRPr lang="de-DE" altLang="de-DE" sz="1100" b="1" dirty="0"/>
          </a:p>
          <a:p>
            <a:r>
              <a:rPr lang="de-DE" sz="1100" b="1" dirty="0"/>
              <a:t>Achtung! </a:t>
            </a:r>
            <a:br>
              <a:rPr lang="de-DE" sz="1100" b="1" dirty="0"/>
            </a:br>
            <a:r>
              <a:rPr lang="de-DE" sz="1100" b="1" dirty="0"/>
              <a:t>Bei Auslenkung Risiko eines Pendelsturzes!</a:t>
            </a:r>
          </a:p>
          <a:p>
            <a:endParaRPr lang="de-DE" altLang="de-DE" sz="1100" b="1" dirty="0"/>
          </a:p>
          <a:p>
            <a:r>
              <a:rPr lang="de-DE" altLang="de-DE" sz="1100" b="1" dirty="0">
                <a:hlinkClick r:id="rId4"/>
              </a:rPr>
              <a:t>Link zu Video</a:t>
            </a:r>
            <a:endParaRPr lang="de-DE" altLang="de-DE" sz="1100" b="1" dirty="0"/>
          </a:p>
        </p:txBody>
      </p:sp>
      <p:pic>
        <p:nvPicPr>
          <p:cNvPr id="23" name="Grafik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2568" y="1419622"/>
            <a:ext cx="3563888" cy="3025657"/>
          </a:xfrm>
          <a:prstGeom prst="rect">
            <a:avLst/>
          </a:prstGeom>
          <a:ln w="9525" cap="sq">
            <a:noFill/>
            <a:miter lim="800000"/>
          </a:ln>
          <a:effectLst/>
        </p:spPr>
      </p:pic>
      <p:pic>
        <p:nvPicPr>
          <p:cNvPr id="30" name="Grafik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6003" y="3147814"/>
            <a:ext cx="242181" cy="282032"/>
          </a:xfrm>
          <a:prstGeom prst="rect">
            <a:avLst/>
          </a:prstGeom>
          <a:ln w="19050">
            <a:noFill/>
          </a:ln>
        </p:spPr>
      </p:pic>
      <p:pic>
        <p:nvPicPr>
          <p:cNvPr id="22" name="Grafik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0272" y="1430542"/>
            <a:ext cx="143951" cy="1429240"/>
          </a:xfrm>
          <a:prstGeom prst="rect">
            <a:avLst/>
          </a:prstGeom>
          <a:ln w="9525" cap="sq">
            <a:noFill/>
            <a:miter lim="800000"/>
          </a:ln>
          <a:effectLst/>
        </p:spPr>
      </p:pic>
      <p:pic>
        <p:nvPicPr>
          <p:cNvPr id="16" name="Grafik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4288" y="2220170"/>
            <a:ext cx="242181" cy="282032"/>
          </a:xfrm>
          <a:prstGeom prst="rect">
            <a:avLst/>
          </a:prstGeom>
          <a:ln w="19050">
            <a:noFill/>
          </a:ln>
        </p:spPr>
      </p:pic>
    </p:spTree>
    <p:custDataLst>
      <p:tags r:id="rId1"/>
    </p:custDataLst>
    <p:extLst>
      <p:ext uri="{BB962C8B-B14F-4D97-AF65-F5344CB8AC3E}">
        <p14:creationId xmlns:p14="http://schemas.microsoft.com/office/powerpoint/2010/main" val="2168756494"/>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fade">
                                      <p:cBhvr>
                                        <p:cTn id="17" dur="1000"/>
                                        <p:tgtEl>
                                          <p:spTgt spid="2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xEl>
                                              <p:pRg st="3" end="3"/>
                                            </p:txEl>
                                          </p:spTgt>
                                        </p:tgtEl>
                                        <p:attrNameLst>
                                          <p:attrName>style.visibility</p:attrName>
                                        </p:attrNameLst>
                                      </p:cBhvr>
                                      <p:to>
                                        <p:strVal val="visible"/>
                                      </p:to>
                                    </p:set>
                                    <p:animEffect transition="in" filter="fade">
                                      <p:cBhvr>
                                        <p:cTn id="22" dur="1000"/>
                                        <p:tgtEl>
                                          <p:spTgt spid="21">
                                            <p:txEl>
                                              <p:pRg st="3" end="3"/>
                                            </p:txEl>
                                          </p:spTgt>
                                        </p:tgtEl>
                                      </p:cBhvr>
                                    </p:animEffect>
                                  </p:childTnLst>
                                </p:cTn>
                              </p:par>
                              <p:par>
                                <p:cTn id="23" presetID="1" presetClass="entr" presetSubtype="0" fill="hold" nodeType="withEffect">
                                  <p:stCondLst>
                                    <p:cond delay="0"/>
                                  </p:stCondLst>
                                  <p:childTnLst>
                                    <p:set>
                                      <p:cBhvr>
                                        <p:cTn id="24" dur="1" fill="hold">
                                          <p:stCondLst>
                                            <p:cond delay="999"/>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30"/>
                                        </p:tgtEl>
                                      </p:cBhvr>
                                    </p:animEffect>
                                    <p:set>
                                      <p:cBhvr>
                                        <p:cTn id="29" dur="1" fill="hold">
                                          <p:stCondLst>
                                            <p:cond delay="499"/>
                                          </p:stCondLst>
                                        </p:cTn>
                                        <p:tgtEl>
                                          <p:spTgt spid="30"/>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21">
                                            <p:txEl>
                                              <p:pRg st="5" end="5"/>
                                            </p:txEl>
                                          </p:spTgt>
                                        </p:tgtEl>
                                        <p:attrNameLst>
                                          <p:attrName>style.visibility</p:attrName>
                                        </p:attrNameLst>
                                      </p:cBhvr>
                                      <p:to>
                                        <p:strVal val="visible"/>
                                      </p:to>
                                    </p:set>
                                    <p:animEffect transition="in" filter="fade">
                                      <p:cBhvr>
                                        <p:cTn id="33" dur="1000"/>
                                        <p:tgtEl>
                                          <p:spTgt spid="21">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1">
                                            <p:txEl>
                                              <p:pRg st="6" end="6"/>
                                            </p:txEl>
                                          </p:spTgt>
                                        </p:tgtEl>
                                        <p:attrNameLst>
                                          <p:attrName>style.visibility</p:attrName>
                                        </p:attrNameLst>
                                      </p:cBhvr>
                                      <p:to>
                                        <p:strVal val="visible"/>
                                      </p:to>
                                    </p:set>
                                    <p:animEffect transition="in" filter="fade">
                                      <p:cBhvr>
                                        <p:cTn id="38" dur="1000"/>
                                        <p:tgtEl>
                                          <p:spTgt spid="21">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
                                            <p:txEl>
                                              <p:pRg st="8" end="8"/>
                                            </p:txEl>
                                          </p:spTgt>
                                        </p:tgtEl>
                                        <p:attrNameLst>
                                          <p:attrName>style.visibility</p:attrName>
                                        </p:attrNameLst>
                                      </p:cBhvr>
                                      <p:to>
                                        <p:strVal val="visible"/>
                                      </p:to>
                                    </p:set>
                                    <p:animEffect transition="in" filter="fade">
                                      <p:cBhvr>
                                        <p:cTn id="43" dur="1000"/>
                                        <p:tgtEl>
                                          <p:spTgt spid="21">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xEl>
                                              <p:pRg st="9" end="9"/>
                                            </p:txEl>
                                          </p:spTgt>
                                        </p:tgtEl>
                                        <p:attrNameLst>
                                          <p:attrName>style.visibility</p:attrName>
                                        </p:attrNameLst>
                                      </p:cBhvr>
                                      <p:to>
                                        <p:strVal val="visible"/>
                                      </p:to>
                                    </p:set>
                                    <p:animEffect transition="in" filter="fade">
                                      <p:cBhvr>
                                        <p:cTn id="48" dur="1000"/>
                                        <p:tgtEl>
                                          <p:spTgt spid="21">
                                            <p:txEl>
                                              <p:pRg st="9" end="9"/>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1">
                                            <p:txEl>
                                              <p:pRg st="11" end="11"/>
                                            </p:txEl>
                                          </p:spTgt>
                                        </p:tgtEl>
                                        <p:attrNameLst>
                                          <p:attrName>style.visibility</p:attrName>
                                        </p:attrNameLst>
                                      </p:cBhvr>
                                      <p:to>
                                        <p:strVal val="visible"/>
                                      </p:to>
                                    </p:set>
                                    <p:animEffect transition="in" filter="fade">
                                      <p:cBhvr>
                                        <p:cTn id="53" dur="1000"/>
                                        <p:tgtEl>
                                          <p:spTgt spid="21">
                                            <p:txEl>
                                              <p:pRg st="11" end="11"/>
                                            </p:txEl>
                                          </p:spTgt>
                                        </p:tgtEl>
                                      </p:cBhvr>
                                    </p:animEffect>
                                  </p:childTnLst>
                                </p:cTn>
                              </p:par>
                              <p:par>
                                <p:cTn id="54" presetID="1" presetClass="entr" presetSubtype="0"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999"/>
                                          </p:stCondLst>
                                        </p:cTn>
                                        <p:tgtEl>
                                          <p:spTgt spid="16"/>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21">
                                            <p:txEl>
                                              <p:pRg st="13" end="13"/>
                                            </p:txEl>
                                          </p:spTgt>
                                        </p:tgtEl>
                                        <p:attrNameLst>
                                          <p:attrName>style.visibility</p:attrName>
                                        </p:attrNameLst>
                                      </p:cBhvr>
                                      <p:to>
                                        <p:strVal val="visible"/>
                                      </p:to>
                                    </p:set>
                                    <p:animEffect transition="in" filter="fade">
                                      <p:cBhvr>
                                        <p:cTn id="66" dur="1000"/>
                                        <p:tgtEl>
                                          <p:spTgt spid="21">
                                            <p:txEl>
                                              <p:pRg st="13" end="13"/>
                                            </p:txEl>
                                          </p:spTgt>
                                        </p:tgtEl>
                                      </p:cBhvr>
                                    </p:animEffect>
                                  </p:childTnLst>
                                </p:cTn>
                              </p:par>
                              <p:par>
                                <p:cTn id="67" presetID="1" presetClass="entr" presetSubtype="0" fill="hold" nodeType="with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1">
                                            <p:txEl>
                                              <p:pRg st="15" end="15"/>
                                            </p:txEl>
                                          </p:spTgt>
                                        </p:tgtEl>
                                        <p:attrNameLst>
                                          <p:attrName>style.visibility</p:attrName>
                                        </p:attrNameLst>
                                      </p:cBhvr>
                                      <p:to>
                                        <p:strVal val="visible"/>
                                      </p:to>
                                    </p:set>
                                    <p:animEffect transition="in" filter="fade">
                                      <p:cBhvr>
                                        <p:cTn id="73" dur="1000"/>
                                        <p:tgtEl>
                                          <p:spTgt spid="21">
                                            <p:txEl>
                                              <p:pRg st="15" end="15"/>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1">
                                            <p:txEl>
                                              <p:pRg st="17" end="17"/>
                                            </p:txEl>
                                          </p:spTgt>
                                        </p:tgtEl>
                                        <p:attrNameLst>
                                          <p:attrName>style.visibility</p:attrName>
                                        </p:attrNameLst>
                                      </p:cBhvr>
                                      <p:to>
                                        <p:strVal val="visible"/>
                                      </p:to>
                                    </p:set>
                                    <p:animEffect transition="in" filter="fade">
                                      <p:cBhvr>
                                        <p:cTn id="78" dur="1000"/>
                                        <p:tgtEl>
                                          <p:spTgt spid="21">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7035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Holzhauses</a:t>
            </a:r>
          </a:p>
        </p:txBody>
      </p:sp>
      <p:pic>
        <p:nvPicPr>
          <p:cNvPr id="13" name="Grafi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9386" y="627534"/>
            <a:ext cx="4997110" cy="4132227"/>
          </a:xfrm>
          <a:prstGeom prst="rect">
            <a:avLst/>
          </a:prstGeom>
          <a:noFill/>
          <a:ln>
            <a:noFill/>
          </a:ln>
        </p:spPr>
      </p:pic>
      <p:sp>
        <p:nvSpPr>
          <p:cNvPr id="21" name="Textfeld 20"/>
          <p:cNvSpPr txBox="1"/>
          <p:nvPr/>
        </p:nvSpPr>
        <p:spPr>
          <a:xfrm>
            <a:off x="179514" y="627534"/>
            <a:ext cx="3351750" cy="1954381"/>
          </a:xfrm>
          <a:prstGeom prst="rect">
            <a:avLst/>
          </a:prstGeom>
          <a:solidFill>
            <a:schemeClr val="bg1"/>
          </a:solidFill>
        </p:spPr>
        <p:txBody>
          <a:bodyPr wrap="square" rtlCol="0">
            <a:spAutoFit/>
          </a:bodyPr>
          <a:lstStyle/>
          <a:p>
            <a:pPr eaLnBrk="1" hangingPunct="1"/>
            <a:r>
              <a:rPr lang="de-DE" altLang="de-DE" sz="1100" b="1" dirty="0"/>
              <a:t>Anschlagen von Wänden</a:t>
            </a:r>
            <a:br>
              <a:rPr lang="de-DE" altLang="de-DE" sz="1100" b="1" dirty="0"/>
            </a:br>
            <a:endParaRPr lang="de-DE" altLang="de-DE" sz="1100" b="1" dirty="0"/>
          </a:p>
          <a:p>
            <a:pPr eaLnBrk="1" hangingPunct="1"/>
            <a:r>
              <a:rPr lang="de-DE" sz="1100" b="1" dirty="0"/>
              <a:t>Kollektive, technische Maßnahme: </a:t>
            </a:r>
          </a:p>
          <a:p>
            <a:pPr eaLnBrk="1" hangingPunct="1"/>
            <a:r>
              <a:rPr lang="de-DE" sz="1100" b="1" dirty="0"/>
              <a:t>Steg auf Anhänger. „H-Bock“</a:t>
            </a:r>
          </a:p>
          <a:p>
            <a:pPr eaLnBrk="1" hangingPunct="1"/>
            <a:endParaRPr lang="de-DE" sz="1100" b="1" dirty="0"/>
          </a:p>
          <a:p>
            <a:pPr eaLnBrk="1" hangingPunct="1"/>
            <a:r>
              <a:rPr lang="de-DE" sz="1100" b="1" dirty="0"/>
              <a:t>Anschlagen und Ladungssicherung von der Mitte aus.</a:t>
            </a:r>
          </a:p>
          <a:p>
            <a:pPr eaLnBrk="1" hangingPunct="1"/>
            <a:endParaRPr lang="de-DE" sz="1100" b="1" dirty="0"/>
          </a:p>
          <a:p>
            <a:pPr eaLnBrk="1" hangingPunct="1"/>
            <a:r>
              <a:rPr lang="de-DE" sz="1100" b="1" dirty="0"/>
              <a:t>Selbstschließende Türen an den Enden.</a:t>
            </a:r>
          </a:p>
          <a:p>
            <a:pPr eaLnBrk="1" hangingPunct="1"/>
            <a:endParaRPr lang="de-DE" sz="1100" b="1" dirty="0"/>
          </a:p>
          <a:p>
            <a:pPr eaLnBrk="1" hangingPunct="1"/>
            <a:r>
              <a:rPr lang="de-DE" sz="1100" b="1" dirty="0"/>
              <a:t>Integrierte Leitergänge.</a:t>
            </a:r>
            <a:endParaRPr lang="de-DE" altLang="de-DE" sz="1100" b="1" dirty="0"/>
          </a:p>
        </p:txBody>
      </p:sp>
      <p:pic>
        <p:nvPicPr>
          <p:cNvPr id="30" name="Grafik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9969" y="1878857"/>
            <a:ext cx="242181" cy="282032"/>
          </a:xfrm>
          <a:prstGeom prst="rect">
            <a:avLst/>
          </a:prstGeom>
          <a:ln w="19050">
            <a:noFill/>
          </a:ln>
        </p:spPr>
      </p:pic>
      <p:pic>
        <p:nvPicPr>
          <p:cNvPr id="16" name="Grafik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7534" y="2160889"/>
            <a:ext cx="242181" cy="282032"/>
          </a:xfrm>
          <a:prstGeom prst="rect">
            <a:avLst/>
          </a:prstGeom>
          <a:ln w="19050">
            <a:noFill/>
          </a:ln>
        </p:spPr>
      </p:pic>
      <p:pic>
        <p:nvPicPr>
          <p:cNvPr id="9" name="Grafik 8">
            <a:extLst>
              <a:ext uri="{FF2B5EF4-FFF2-40B4-BE49-F238E27FC236}">
                <a16:creationId xmlns:a16="http://schemas.microsoft.com/office/drawing/2014/main" id="{530BA84B-00BF-49C1-BB92-B57DC14456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6376" y="3435846"/>
            <a:ext cx="242181" cy="282032"/>
          </a:xfrm>
          <a:prstGeom prst="rect">
            <a:avLst/>
          </a:prstGeom>
          <a:ln w="19050">
            <a:noFill/>
          </a:ln>
        </p:spPr>
      </p:pic>
    </p:spTree>
    <p:custDataLst>
      <p:tags r:id="rId1"/>
    </p:custDataLst>
    <p:extLst>
      <p:ext uri="{BB962C8B-B14F-4D97-AF65-F5344CB8AC3E}">
        <p14:creationId xmlns:p14="http://schemas.microsoft.com/office/powerpoint/2010/main" val="2750747292"/>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fade">
                                      <p:cBhvr>
                                        <p:cTn id="17" dur="1000"/>
                                        <p:tgtEl>
                                          <p:spTgt spid="2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xEl>
                                              <p:pRg st="2" end="2"/>
                                            </p:txEl>
                                          </p:spTgt>
                                        </p:tgtEl>
                                        <p:attrNameLst>
                                          <p:attrName>style.visibility</p:attrName>
                                        </p:attrNameLst>
                                      </p:cBhvr>
                                      <p:to>
                                        <p:strVal val="visible"/>
                                      </p:to>
                                    </p:set>
                                    <p:animEffect transition="in" filter="fade">
                                      <p:cBhvr>
                                        <p:cTn id="22" dur="1000"/>
                                        <p:tgtEl>
                                          <p:spTgt spid="2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xEl>
                                              <p:pRg st="4" end="4"/>
                                            </p:txEl>
                                          </p:spTgt>
                                        </p:tgtEl>
                                        <p:attrNameLst>
                                          <p:attrName>style.visibility</p:attrName>
                                        </p:attrNameLst>
                                      </p:cBhvr>
                                      <p:to>
                                        <p:strVal val="visible"/>
                                      </p:to>
                                    </p:set>
                                    <p:animEffect transition="in" filter="fade">
                                      <p:cBhvr>
                                        <p:cTn id="27" dur="1000"/>
                                        <p:tgtEl>
                                          <p:spTgt spid="21">
                                            <p:txEl>
                                              <p:pRg st="4" end="4"/>
                                            </p:txEl>
                                          </p:spTgt>
                                        </p:tgtEl>
                                      </p:cBhvr>
                                    </p:animEffect>
                                  </p:childTnLst>
                                </p:cTn>
                              </p:par>
                              <p:par>
                                <p:cTn id="28" presetID="1" presetClass="entr" presetSubtype="0" fill="hold" nodeType="withEffect">
                                  <p:stCondLst>
                                    <p:cond delay="0"/>
                                  </p:stCondLst>
                                  <p:childTnLst>
                                    <p:set>
                                      <p:cBhvr>
                                        <p:cTn id="29" dur="1" fill="hold">
                                          <p:stCondLst>
                                            <p:cond delay="999"/>
                                          </p:stCondLst>
                                        </p:cTn>
                                        <p:tgtEl>
                                          <p:spTgt spid="3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0"/>
                                        </p:tgtEl>
                                      </p:cBhvr>
                                    </p:animEffect>
                                    <p:set>
                                      <p:cBhvr>
                                        <p:cTn id="34" dur="1" fill="hold">
                                          <p:stCondLst>
                                            <p:cond delay="499"/>
                                          </p:stCondLst>
                                        </p:cTn>
                                        <p:tgtEl>
                                          <p:spTgt spid="30"/>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21">
                                            <p:txEl>
                                              <p:pRg st="6" end="6"/>
                                            </p:txEl>
                                          </p:spTgt>
                                        </p:tgtEl>
                                        <p:attrNameLst>
                                          <p:attrName>style.visibility</p:attrName>
                                        </p:attrNameLst>
                                      </p:cBhvr>
                                      <p:to>
                                        <p:strVal val="visible"/>
                                      </p:to>
                                    </p:set>
                                    <p:animEffect transition="in" filter="fade">
                                      <p:cBhvr>
                                        <p:cTn id="37" dur="1000"/>
                                        <p:tgtEl>
                                          <p:spTgt spid="21">
                                            <p:txEl>
                                              <p:pRg st="6" end="6"/>
                                            </p:txEl>
                                          </p:spTgt>
                                        </p:tgtEl>
                                      </p:cBhvr>
                                    </p:animEffect>
                                  </p:childTnLst>
                                </p:cTn>
                              </p:par>
                              <p:par>
                                <p:cTn id="38" presetID="1" presetClass="entr" presetSubtype="0" fill="hold" nodeType="withEffect">
                                  <p:stCondLst>
                                    <p:cond delay="0"/>
                                  </p:stCondLst>
                                  <p:childTnLst>
                                    <p:set>
                                      <p:cBhvr>
                                        <p:cTn id="39" dur="1" fill="hold">
                                          <p:stCondLst>
                                            <p:cond delay="999"/>
                                          </p:stCondLst>
                                        </p:cTn>
                                        <p:tgtEl>
                                          <p:spTgt spid="1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21">
                                            <p:txEl>
                                              <p:pRg st="8" end="8"/>
                                            </p:txEl>
                                          </p:spTgt>
                                        </p:tgtEl>
                                        <p:attrNameLst>
                                          <p:attrName>style.visibility</p:attrName>
                                        </p:attrNameLst>
                                      </p:cBhvr>
                                      <p:to>
                                        <p:strVal val="visible"/>
                                      </p:to>
                                    </p:set>
                                    <p:animEffect transition="in" filter="fade">
                                      <p:cBhvr>
                                        <p:cTn id="47" dur="1000"/>
                                        <p:tgtEl>
                                          <p:spTgt spid="21">
                                            <p:txEl>
                                              <p:pRg st="8" end="8"/>
                                            </p:txEl>
                                          </p:spTgt>
                                        </p:tgtEl>
                                      </p:cBhvr>
                                    </p:animEffect>
                                  </p:childTnLst>
                                </p:cTn>
                              </p:par>
                              <p:par>
                                <p:cTn id="48" presetID="1" presetClass="entr" presetSubtype="0" fill="hold" nodeType="withEffect">
                                  <p:stCondLst>
                                    <p:cond delay="0"/>
                                  </p:stCondLst>
                                  <p:childTnLst>
                                    <p:set>
                                      <p:cBhvr>
                                        <p:cTn id="49" dur="1" fill="hold">
                                          <p:stCondLst>
                                            <p:cond delay="9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7035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Holzhauses</a:t>
            </a:r>
          </a:p>
        </p:txBody>
      </p:sp>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7904" y="636437"/>
            <a:ext cx="5359327" cy="3870625"/>
          </a:xfrm>
          <a:prstGeom prst="rect">
            <a:avLst/>
          </a:prstGeom>
          <a:noFill/>
          <a:ln>
            <a:noFill/>
          </a:ln>
        </p:spPr>
      </p:pic>
      <p:sp>
        <p:nvSpPr>
          <p:cNvPr id="21" name="Textfeld 20"/>
          <p:cNvSpPr txBox="1"/>
          <p:nvPr/>
        </p:nvSpPr>
        <p:spPr>
          <a:xfrm>
            <a:off x="179514" y="627534"/>
            <a:ext cx="3351750" cy="3816429"/>
          </a:xfrm>
          <a:prstGeom prst="rect">
            <a:avLst/>
          </a:prstGeom>
          <a:solidFill>
            <a:schemeClr val="bg1"/>
          </a:solidFill>
        </p:spPr>
        <p:txBody>
          <a:bodyPr wrap="square" rtlCol="0">
            <a:spAutoFit/>
          </a:bodyPr>
          <a:lstStyle/>
          <a:p>
            <a:pPr eaLnBrk="1" hangingPunct="1"/>
            <a:r>
              <a:rPr lang="de-DE" altLang="de-DE" sz="1100" b="1" dirty="0"/>
              <a:t>Anschlagen von Wänden</a:t>
            </a:r>
            <a:br>
              <a:rPr lang="de-DE" altLang="de-DE" sz="1100" b="1" dirty="0"/>
            </a:br>
            <a:endParaRPr lang="de-DE" altLang="de-DE" sz="1100" b="1" dirty="0"/>
          </a:p>
          <a:p>
            <a:pPr eaLnBrk="1" hangingPunct="1"/>
            <a:r>
              <a:rPr lang="de-DE" sz="1100" b="1" dirty="0"/>
              <a:t>Steg auf Anhänger: „H-Bock“</a:t>
            </a:r>
          </a:p>
          <a:p>
            <a:pPr eaLnBrk="1" hangingPunct="1"/>
            <a:endParaRPr lang="de-DE" sz="1100" b="1" dirty="0"/>
          </a:p>
          <a:p>
            <a:pPr eaLnBrk="1" hangingPunct="1"/>
            <a:r>
              <a:rPr lang="de-DE" sz="1100" b="1" dirty="0"/>
              <a:t>Minimaler Verlust an Ladebreite, </a:t>
            </a:r>
          </a:p>
          <a:p>
            <a:pPr eaLnBrk="1" hangingPunct="1"/>
            <a:r>
              <a:rPr lang="de-DE" sz="1100" b="1" dirty="0"/>
              <a:t>da Stege, Türen und Leitern klappbar.</a:t>
            </a:r>
          </a:p>
          <a:p>
            <a:pPr eaLnBrk="1" hangingPunct="1"/>
            <a:endParaRPr lang="de-DE" altLang="de-DE" sz="1100" b="1" dirty="0"/>
          </a:p>
          <a:p>
            <a:pPr eaLnBrk="1" hangingPunct="1"/>
            <a:r>
              <a:rPr lang="de-DE" altLang="de-DE" sz="1100" b="1" dirty="0"/>
              <a:t>Auf Baustelle zuerst benötigte Wände werden im Betrieb zuletzt in den Bock geladen. (Außen geladene Wände hier nicht dargestellt.)</a:t>
            </a:r>
          </a:p>
          <a:p>
            <a:pPr eaLnBrk="1" hangingPunct="1"/>
            <a:endParaRPr lang="de-DE" altLang="de-DE" sz="1100" b="1" dirty="0"/>
          </a:p>
          <a:p>
            <a:r>
              <a:rPr lang="de-DE" altLang="de-DE" sz="1100" b="1" dirty="0"/>
              <a:t>Maximal 40 cm Wanddicke passen in Bock.</a:t>
            </a:r>
          </a:p>
          <a:p>
            <a:pPr eaLnBrk="1" hangingPunct="1"/>
            <a:endParaRPr lang="de-DE" altLang="de-DE" sz="1100" b="1" dirty="0"/>
          </a:p>
          <a:p>
            <a:pPr eaLnBrk="1" hangingPunct="1"/>
            <a:r>
              <a:rPr lang="de-DE" altLang="de-DE" sz="1100" b="1" dirty="0"/>
              <a:t>Dann stehen die Stege nicht zur Verfügung und der Anschläger muss die Fuhre mittig besteigen.</a:t>
            </a:r>
          </a:p>
          <a:p>
            <a:pPr eaLnBrk="1" hangingPunct="1"/>
            <a:endParaRPr lang="de-DE" altLang="de-DE" sz="1100" b="1" dirty="0"/>
          </a:p>
          <a:p>
            <a:pPr eaLnBrk="1" hangingPunct="1"/>
            <a:r>
              <a:rPr lang="de-DE" altLang="de-DE" sz="1100" b="1" dirty="0"/>
              <a:t>Besser: Kurze Wände oder zuerst auf Baustelle benötigte Werkzeug- oder Materialboxen in Bock packen, </a:t>
            </a:r>
          </a:p>
          <a:p>
            <a:pPr eaLnBrk="1" hangingPunct="1"/>
            <a:r>
              <a:rPr lang="de-DE" altLang="de-DE" sz="1100" b="1" dirty="0"/>
              <a:t>dann kann ein Steg nutzbar bleiben oder ist sehr schnell wieder nutzbar.</a:t>
            </a:r>
          </a:p>
        </p:txBody>
      </p:sp>
      <p:pic>
        <p:nvPicPr>
          <p:cNvPr id="16" name="Grafik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0072" y="1995686"/>
            <a:ext cx="242181" cy="282032"/>
          </a:xfrm>
          <a:prstGeom prst="rect">
            <a:avLst/>
          </a:prstGeom>
          <a:ln w="19050">
            <a:noFill/>
          </a:ln>
        </p:spPr>
      </p:pic>
    </p:spTree>
    <p:custDataLst>
      <p:tags r:id="rId1"/>
    </p:custDataLst>
    <p:extLst>
      <p:ext uri="{BB962C8B-B14F-4D97-AF65-F5344CB8AC3E}">
        <p14:creationId xmlns:p14="http://schemas.microsoft.com/office/powerpoint/2010/main" val="585533933"/>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fade">
                                      <p:cBhvr>
                                        <p:cTn id="17" dur="1000"/>
                                        <p:tgtEl>
                                          <p:spTgt spid="2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xEl>
                                              <p:pRg st="3" end="3"/>
                                            </p:txEl>
                                          </p:spTgt>
                                        </p:tgtEl>
                                        <p:attrNameLst>
                                          <p:attrName>style.visibility</p:attrName>
                                        </p:attrNameLst>
                                      </p:cBhvr>
                                      <p:to>
                                        <p:strVal val="visible"/>
                                      </p:to>
                                    </p:set>
                                    <p:animEffect transition="in" filter="fade">
                                      <p:cBhvr>
                                        <p:cTn id="22" dur="1000"/>
                                        <p:tgtEl>
                                          <p:spTgt spid="2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xEl>
                                              <p:pRg st="4" end="4"/>
                                            </p:txEl>
                                          </p:spTgt>
                                        </p:tgtEl>
                                        <p:attrNameLst>
                                          <p:attrName>style.visibility</p:attrName>
                                        </p:attrNameLst>
                                      </p:cBhvr>
                                      <p:to>
                                        <p:strVal val="visible"/>
                                      </p:to>
                                    </p:set>
                                    <p:animEffect transition="in" filter="fade">
                                      <p:cBhvr>
                                        <p:cTn id="27" dur="1000"/>
                                        <p:tgtEl>
                                          <p:spTgt spid="21">
                                            <p:txEl>
                                              <p:pRg st="4" end="4"/>
                                            </p:txEl>
                                          </p:spTgt>
                                        </p:tgtEl>
                                      </p:cBhvr>
                                    </p:animEffect>
                                  </p:childTnLst>
                                </p:cTn>
                              </p:par>
                              <p:par>
                                <p:cTn id="28" presetID="1" presetClass="entr" presetSubtype="0" fill="hold" nodeType="withEffect">
                                  <p:stCondLst>
                                    <p:cond delay="0"/>
                                  </p:stCondLst>
                                  <p:childTnLst>
                                    <p:set>
                                      <p:cBhvr>
                                        <p:cTn id="29" dur="1" fill="hold">
                                          <p:stCondLst>
                                            <p:cond delay="999"/>
                                          </p:stCondLst>
                                        </p:cTn>
                                        <p:tgtEl>
                                          <p:spTgt spid="1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xEl>
                                              <p:pRg st="6" end="6"/>
                                            </p:txEl>
                                          </p:spTgt>
                                        </p:tgtEl>
                                        <p:attrNameLst>
                                          <p:attrName>style.visibility</p:attrName>
                                        </p:attrNameLst>
                                      </p:cBhvr>
                                      <p:to>
                                        <p:strVal val="visible"/>
                                      </p:to>
                                    </p:set>
                                    <p:animEffect transition="in" filter="fade">
                                      <p:cBhvr>
                                        <p:cTn id="34" dur="1000"/>
                                        <p:tgtEl>
                                          <p:spTgt spid="21">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1">
                                            <p:txEl>
                                              <p:pRg st="8" end="8"/>
                                            </p:txEl>
                                          </p:spTgt>
                                        </p:tgtEl>
                                        <p:attrNameLst>
                                          <p:attrName>style.visibility</p:attrName>
                                        </p:attrNameLst>
                                      </p:cBhvr>
                                      <p:to>
                                        <p:strVal val="visible"/>
                                      </p:to>
                                    </p:set>
                                    <p:animEffect transition="in" filter="fade">
                                      <p:cBhvr>
                                        <p:cTn id="39" dur="1000"/>
                                        <p:tgtEl>
                                          <p:spTgt spid="21">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1">
                                            <p:txEl>
                                              <p:pRg st="10" end="10"/>
                                            </p:txEl>
                                          </p:spTgt>
                                        </p:tgtEl>
                                        <p:attrNameLst>
                                          <p:attrName>style.visibility</p:attrName>
                                        </p:attrNameLst>
                                      </p:cBhvr>
                                      <p:to>
                                        <p:strVal val="visible"/>
                                      </p:to>
                                    </p:set>
                                    <p:animEffect transition="in" filter="fade">
                                      <p:cBhvr>
                                        <p:cTn id="44" dur="1000"/>
                                        <p:tgtEl>
                                          <p:spTgt spid="21">
                                            <p:txEl>
                                              <p:pRg st="10" end="1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
                                            <p:txEl>
                                              <p:pRg st="12" end="12"/>
                                            </p:txEl>
                                          </p:spTgt>
                                        </p:tgtEl>
                                        <p:attrNameLst>
                                          <p:attrName>style.visibility</p:attrName>
                                        </p:attrNameLst>
                                      </p:cBhvr>
                                      <p:to>
                                        <p:strVal val="visible"/>
                                      </p:to>
                                    </p:set>
                                    <p:animEffect transition="in" filter="fade">
                                      <p:cBhvr>
                                        <p:cTn id="49" dur="1000"/>
                                        <p:tgtEl>
                                          <p:spTgt spid="21">
                                            <p:txEl>
                                              <p:pRg st="12" end="1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1">
                                            <p:txEl>
                                              <p:pRg st="13" end="13"/>
                                            </p:txEl>
                                          </p:spTgt>
                                        </p:tgtEl>
                                        <p:attrNameLst>
                                          <p:attrName>style.visibility</p:attrName>
                                        </p:attrNameLst>
                                      </p:cBhvr>
                                      <p:to>
                                        <p:strVal val="visible"/>
                                      </p:to>
                                    </p:set>
                                    <p:animEffect transition="in" filter="fade">
                                      <p:cBhvr>
                                        <p:cTn id="54" dur="1000"/>
                                        <p:tgtEl>
                                          <p:spTgt spid="21">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7035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1" i="0" u="none" strike="noStrike" kern="1200" cap="none" spc="0" normalizeH="0" baseline="0" noProof="0" dirty="0">
                <a:ln>
                  <a:noFill/>
                </a:ln>
                <a:solidFill>
                  <a:srgbClr val="000000"/>
                </a:solidFill>
                <a:effectLst/>
                <a:uLnTx/>
                <a:uFillTx/>
                <a:latin typeface="Arial" charset="0"/>
                <a:ea typeface="+mn-ea"/>
                <a:cs typeface="+mn-cs"/>
              </a:rPr>
              <a:t>Maßnahmen gegen Absturz beim Richten eines Holzhauses</a:t>
            </a:r>
          </a:p>
        </p:txBody>
      </p:sp>
      <p:pic>
        <p:nvPicPr>
          <p:cNvPr id="13" name="Grafi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897" y="636436"/>
            <a:ext cx="5400600" cy="4131649"/>
          </a:xfrm>
          <a:prstGeom prst="rect">
            <a:avLst/>
          </a:prstGeom>
          <a:noFill/>
          <a:ln>
            <a:noFill/>
          </a:ln>
        </p:spPr>
      </p:pic>
      <p:sp>
        <p:nvSpPr>
          <p:cNvPr id="21" name="Textfeld 20"/>
          <p:cNvSpPr txBox="1"/>
          <p:nvPr/>
        </p:nvSpPr>
        <p:spPr>
          <a:xfrm>
            <a:off x="179514" y="627534"/>
            <a:ext cx="3351750" cy="3308598"/>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100" b="1" i="0" u="none" strike="noStrike" kern="1200" cap="none" spc="0" normalizeH="0" baseline="0" noProof="0" dirty="0">
                <a:ln>
                  <a:noFill/>
                </a:ln>
                <a:solidFill>
                  <a:srgbClr val="000000"/>
                </a:solidFill>
                <a:effectLst/>
                <a:uLnTx/>
                <a:uFillTx/>
                <a:latin typeface="Arial" charset="0"/>
                <a:ea typeface="+mn-ea"/>
                <a:cs typeface="+mn-cs"/>
              </a:rPr>
              <a:t>Anschlagen von Wänden</a:t>
            </a:r>
            <a:br>
              <a:rPr kumimoji="0" lang="de-DE" altLang="de-DE" sz="1100" b="1" i="0" u="none" strike="noStrike" kern="1200" cap="none" spc="0" normalizeH="0" baseline="0" noProof="0" dirty="0">
                <a:ln>
                  <a:noFill/>
                </a:ln>
                <a:solidFill>
                  <a:srgbClr val="000000"/>
                </a:solidFill>
                <a:effectLst/>
                <a:uLnTx/>
                <a:uFillTx/>
                <a:latin typeface="Arial" charset="0"/>
                <a:ea typeface="+mn-ea"/>
                <a:cs typeface="+mn-cs"/>
              </a:rPr>
            </a:br>
            <a:endParaRPr kumimoji="0" lang="de-DE" altLang="de-DE" sz="11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100" b="1" i="0" u="none" strike="noStrike" kern="1200" cap="none" spc="0" normalizeH="0" baseline="0" noProof="0" dirty="0">
                <a:ln>
                  <a:noFill/>
                </a:ln>
                <a:solidFill>
                  <a:srgbClr val="000000"/>
                </a:solidFill>
                <a:effectLst/>
                <a:uLnTx/>
                <a:uFillTx/>
                <a:latin typeface="Arial" charset="0"/>
                <a:ea typeface="+mn-ea"/>
                <a:cs typeface="+mn-cs"/>
              </a:rPr>
              <a:t>Nachrüstung älterer Anhänger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100" b="1" i="0" u="none" strike="noStrike" kern="1200" cap="none" spc="0" normalizeH="0" baseline="0" noProof="0" dirty="0">
                <a:ln>
                  <a:noFill/>
                </a:ln>
                <a:solidFill>
                  <a:srgbClr val="000000"/>
                </a:solidFill>
                <a:effectLst/>
                <a:uLnTx/>
                <a:uFillTx/>
                <a:latin typeface="Arial" charset="0"/>
                <a:ea typeface="+mn-ea"/>
                <a:cs typeface="+mn-cs"/>
              </a:rPr>
              <a:t>mit Schienensystem.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1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100" b="1" i="0" u="none" strike="noStrike" kern="1200" cap="none" spc="0" normalizeH="0" baseline="0" noProof="0" dirty="0" err="1">
                <a:ln>
                  <a:noFill/>
                </a:ln>
                <a:solidFill>
                  <a:srgbClr val="000000"/>
                </a:solidFill>
                <a:effectLst/>
                <a:uLnTx/>
                <a:uFillTx/>
                <a:latin typeface="Arial" charset="0"/>
                <a:ea typeface="+mn-ea"/>
                <a:cs typeface="+mn-cs"/>
              </a:rPr>
              <a:t>PSAgA</a:t>
            </a:r>
            <a:r>
              <a:rPr kumimoji="0" lang="de-DE" sz="1100" b="1" i="0" u="none" strike="noStrike" kern="1200" cap="none" spc="0" normalizeH="0" baseline="0" noProof="0" dirty="0">
                <a:ln>
                  <a:noFill/>
                </a:ln>
                <a:solidFill>
                  <a:srgbClr val="000000"/>
                </a:solidFill>
                <a:effectLst/>
                <a:uLnTx/>
                <a:uFillTx/>
                <a:latin typeface="Arial" charset="0"/>
                <a:ea typeface="+mn-ea"/>
                <a:cs typeface="+mn-cs"/>
              </a:rPr>
              <a:t> Auffanggurt wird über HSG an auf der Schiene verfahrbaren Gleiter angeschlagen.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1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100" b="1" i="0" u="none" strike="noStrike" kern="1200" cap="none" spc="0" normalizeH="0" baseline="0" noProof="0" dirty="0">
                <a:ln>
                  <a:noFill/>
                </a:ln>
                <a:solidFill>
                  <a:srgbClr val="000000"/>
                </a:solidFill>
                <a:effectLst/>
                <a:uLnTx/>
                <a:uFillTx/>
                <a:latin typeface="Arial" charset="0"/>
                <a:ea typeface="+mn-ea"/>
                <a:cs typeface="+mn-cs"/>
              </a:rPr>
              <a:t>Schienen lassen sich oben auf Mittelrungen montieren.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1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100" b="1" i="0" u="none" strike="noStrike" kern="1200" cap="none" spc="0" normalizeH="0" baseline="0" noProof="0" dirty="0">
                <a:ln>
                  <a:noFill/>
                </a:ln>
                <a:solidFill>
                  <a:srgbClr val="000000"/>
                </a:solidFill>
                <a:effectLst/>
                <a:uLnTx/>
                <a:uFillTx/>
                <a:latin typeface="Arial" charset="0"/>
                <a:ea typeface="+mn-ea"/>
                <a:cs typeface="+mn-cs"/>
              </a:rPr>
              <a:t>Große Bewegungsfreiheit.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1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100" b="1" i="0" u="none" strike="noStrike" kern="1200" cap="none" spc="0" normalizeH="0" baseline="0" noProof="0" dirty="0">
                <a:ln>
                  <a:noFill/>
                </a:ln>
                <a:solidFill>
                  <a:srgbClr val="000000"/>
                </a:solidFill>
                <a:effectLst/>
                <a:uLnTx/>
                <a:uFillTx/>
                <a:latin typeface="Arial" charset="0"/>
                <a:ea typeface="+mn-ea"/>
                <a:cs typeface="+mn-cs"/>
              </a:rPr>
              <a:t>Pendelsturz unwahrscheinlich.</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1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100" b="1" i="0" u="none" strike="noStrike" kern="1200" cap="none" spc="0" normalizeH="0" baseline="0" noProof="0" dirty="0">
                <a:ln>
                  <a:noFill/>
                </a:ln>
                <a:solidFill>
                  <a:srgbClr val="000000"/>
                </a:solidFill>
                <a:effectLst/>
                <a:uLnTx/>
                <a:uFillTx/>
                <a:latin typeface="Arial" charset="0"/>
                <a:ea typeface="+mn-ea"/>
                <a:cs typeface="+mn-cs"/>
              </a:rPr>
              <a:t>Verwendung eines HSG mit kurzem Auszug.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1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100" b="1" i="0" u="none" strike="noStrike" kern="1200" cap="none" spc="0" normalizeH="0" baseline="0" noProof="0" dirty="0">
                <a:ln>
                  <a:noFill/>
                </a:ln>
                <a:solidFill>
                  <a:srgbClr val="000000"/>
                </a:solidFill>
                <a:effectLst/>
                <a:uLnTx/>
                <a:uFillTx/>
                <a:latin typeface="Arial" charset="0"/>
                <a:ea typeface="+mn-ea"/>
                <a:cs typeface="+mn-cs"/>
              </a:rPr>
              <a:t>Aber: Ladung wird immer schmaler und Standfläche immer kleiner.</a:t>
            </a:r>
          </a:p>
        </p:txBody>
      </p:sp>
      <p:pic>
        <p:nvPicPr>
          <p:cNvPr id="16" name="Grafik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2120" y="2643758"/>
            <a:ext cx="242181" cy="282032"/>
          </a:xfrm>
          <a:prstGeom prst="rect">
            <a:avLst/>
          </a:prstGeom>
          <a:ln w="19050">
            <a:noFill/>
          </a:ln>
        </p:spPr>
      </p:pic>
    </p:spTree>
    <p:custDataLst>
      <p:tags r:id="rId1"/>
    </p:custDataLst>
    <p:extLst>
      <p:ext uri="{BB962C8B-B14F-4D97-AF65-F5344CB8AC3E}">
        <p14:creationId xmlns:p14="http://schemas.microsoft.com/office/powerpoint/2010/main" val="2170297978"/>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fade">
                                      <p:cBhvr>
                                        <p:cTn id="17" dur="1000"/>
                                        <p:tgtEl>
                                          <p:spTgt spid="2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xEl>
                                              <p:pRg st="2" end="2"/>
                                            </p:txEl>
                                          </p:spTgt>
                                        </p:tgtEl>
                                        <p:attrNameLst>
                                          <p:attrName>style.visibility</p:attrName>
                                        </p:attrNameLst>
                                      </p:cBhvr>
                                      <p:to>
                                        <p:strVal val="visible"/>
                                      </p:to>
                                    </p:set>
                                    <p:animEffect transition="in" filter="fade">
                                      <p:cBhvr>
                                        <p:cTn id="22" dur="1000"/>
                                        <p:tgtEl>
                                          <p:spTgt spid="2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xEl>
                                              <p:pRg st="4" end="4"/>
                                            </p:txEl>
                                          </p:spTgt>
                                        </p:tgtEl>
                                        <p:attrNameLst>
                                          <p:attrName>style.visibility</p:attrName>
                                        </p:attrNameLst>
                                      </p:cBhvr>
                                      <p:to>
                                        <p:strVal val="visible"/>
                                      </p:to>
                                    </p:set>
                                    <p:animEffect transition="in" filter="fade">
                                      <p:cBhvr>
                                        <p:cTn id="27" dur="1000"/>
                                        <p:tgtEl>
                                          <p:spTgt spid="21">
                                            <p:txEl>
                                              <p:pRg st="4" end="4"/>
                                            </p:txEl>
                                          </p:spTgt>
                                        </p:tgtEl>
                                      </p:cBhvr>
                                    </p:animEffect>
                                  </p:childTnLst>
                                </p:cTn>
                              </p:par>
                              <p:par>
                                <p:cTn id="28" presetID="1" presetClass="entr" presetSubtype="0" fill="hold" nodeType="withEffect">
                                  <p:stCondLst>
                                    <p:cond delay="0"/>
                                  </p:stCondLst>
                                  <p:childTnLst>
                                    <p:set>
                                      <p:cBhvr>
                                        <p:cTn id="29" dur="1" fill="hold">
                                          <p:stCondLst>
                                            <p:cond delay="999"/>
                                          </p:stCondLst>
                                        </p:cTn>
                                        <p:tgtEl>
                                          <p:spTgt spid="1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xEl>
                                              <p:pRg st="6" end="6"/>
                                            </p:txEl>
                                          </p:spTgt>
                                        </p:tgtEl>
                                        <p:attrNameLst>
                                          <p:attrName>style.visibility</p:attrName>
                                        </p:attrNameLst>
                                      </p:cBhvr>
                                      <p:to>
                                        <p:strVal val="visible"/>
                                      </p:to>
                                    </p:set>
                                    <p:animEffect transition="in" filter="fade">
                                      <p:cBhvr>
                                        <p:cTn id="34" dur="1000"/>
                                        <p:tgtEl>
                                          <p:spTgt spid="21">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1">
                                            <p:txEl>
                                              <p:pRg st="8" end="8"/>
                                            </p:txEl>
                                          </p:spTgt>
                                        </p:tgtEl>
                                        <p:attrNameLst>
                                          <p:attrName>style.visibility</p:attrName>
                                        </p:attrNameLst>
                                      </p:cBhvr>
                                      <p:to>
                                        <p:strVal val="visible"/>
                                      </p:to>
                                    </p:set>
                                    <p:animEffect transition="in" filter="fade">
                                      <p:cBhvr>
                                        <p:cTn id="39" dur="1000"/>
                                        <p:tgtEl>
                                          <p:spTgt spid="21">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1">
                                            <p:txEl>
                                              <p:pRg st="10" end="10"/>
                                            </p:txEl>
                                          </p:spTgt>
                                        </p:tgtEl>
                                        <p:attrNameLst>
                                          <p:attrName>style.visibility</p:attrName>
                                        </p:attrNameLst>
                                      </p:cBhvr>
                                      <p:to>
                                        <p:strVal val="visible"/>
                                      </p:to>
                                    </p:set>
                                    <p:animEffect transition="in" filter="fade">
                                      <p:cBhvr>
                                        <p:cTn id="44" dur="1000"/>
                                        <p:tgtEl>
                                          <p:spTgt spid="21">
                                            <p:txEl>
                                              <p:pRg st="10" end="1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
                                            <p:txEl>
                                              <p:pRg st="12" end="12"/>
                                            </p:txEl>
                                          </p:spTgt>
                                        </p:tgtEl>
                                        <p:attrNameLst>
                                          <p:attrName>style.visibility</p:attrName>
                                        </p:attrNameLst>
                                      </p:cBhvr>
                                      <p:to>
                                        <p:strVal val="visible"/>
                                      </p:to>
                                    </p:set>
                                    <p:animEffect transition="in" filter="fade">
                                      <p:cBhvr>
                                        <p:cTn id="49" dur="1000"/>
                                        <p:tgtEl>
                                          <p:spTgt spid="21">
                                            <p:txEl>
                                              <p:pRg st="12" end="1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1">
                                            <p:txEl>
                                              <p:pRg st="14" end="14"/>
                                            </p:txEl>
                                          </p:spTgt>
                                        </p:tgtEl>
                                        <p:attrNameLst>
                                          <p:attrName>style.visibility</p:attrName>
                                        </p:attrNameLst>
                                      </p:cBhvr>
                                      <p:to>
                                        <p:strVal val="visible"/>
                                      </p:to>
                                    </p:set>
                                    <p:animEffect transition="in" filter="fade">
                                      <p:cBhvr>
                                        <p:cTn id="54" dur="1000"/>
                                        <p:tgtEl>
                                          <p:spTgt spid="21">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7035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1" i="0" u="none" strike="noStrike" kern="1200" cap="none" spc="0" normalizeH="0" baseline="0" noProof="0" dirty="0">
                <a:ln>
                  <a:noFill/>
                </a:ln>
                <a:solidFill>
                  <a:srgbClr val="000000"/>
                </a:solidFill>
                <a:effectLst/>
                <a:uLnTx/>
                <a:uFillTx/>
                <a:latin typeface="Arial" charset="0"/>
                <a:ea typeface="+mn-ea"/>
                <a:cs typeface="+mn-cs"/>
              </a:rPr>
              <a:t>Maßnahmen gegen Absturz beim Richten eines Holzhauses</a:t>
            </a:r>
          </a:p>
        </p:txBody>
      </p:sp>
      <p:pic>
        <p:nvPicPr>
          <p:cNvPr id="13" name="Grafik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7220" y="636436"/>
            <a:ext cx="4977953" cy="4131649"/>
          </a:xfrm>
          <a:prstGeom prst="rect">
            <a:avLst/>
          </a:prstGeom>
          <a:noFill/>
          <a:ln>
            <a:noFill/>
          </a:ln>
        </p:spPr>
      </p:pic>
      <p:sp>
        <p:nvSpPr>
          <p:cNvPr id="21" name="Textfeld 20"/>
          <p:cNvSpPr txBox="1"/>
          <p:nvPr/>
        </p:nvSpPr>
        <p:spPr>
          <a:xfrm>
            <a:off x="179514" y="627534"/>
            <a:ext cx="3600398" cy="2462213"/>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100" b="1" i="0" u="none" strike="noStrike" kern="1200" cap="none" spc="0" normalizeH="0" baseline="0" noProof="0" dirty="0">
                <a:ln>
                  <a:noFill/>
                </a:ln>
                <a:solidFill>
                  <a:srgbClr val="000000"/>
                </a:solidFill>
                <a:effectLst/>
                <a:uLnTx/>
                <a:uFillTx/>
                <a:latin typeface="Arial" charset="0"/>
                <a:ea typeface="+mn-ea"/>
                <a:cs typeface="+mn-cs"/>
              </a:rPr>
              <a:t>Anschlagen von Wänden</a:t>
            </a:r>
            <a:br>
              <a:rPr kumimoji="0" lang="de-DE" altLang="de-DE" sz="1100" b="1" i="0" u="none" strike="noStrike" kern="1200" cap="none" spc="0" normalizeH="0" baseline="0" noProof="0" dirty="0">
                <a:ln>
                  <a:noFill/>
                </a:ln>
                <a:solidFill>
                  <a:srgbClr val="000000"/>
                </a:solidFill>
                <a:effectLst/>
                <a:uLnTx/>
                <a:uFillTx/>
                <a:latin typeface="Arial" charset="0"/>
                <a:ea typeface="+mn-ea"/>
                <a:cs typeface="+mn-cs"/>
              </a:rPr>
            </a:br>
            <a:endParaRPr kumimoji="0" lang="de-DE" altLang="de-DE" sz="11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100" b="1" i="0" u="none" strike="noStrike" kern="1200" cap="none" spc="0" normalizeH="0" baseline="0" noProof="0" dirty="0">
                <a:ln>
                  <a:noFill/>
                </a:ln>
                <a:solidFill>
                  <a:srgbClr val="000000"/>
                </a:solidFill>
                <a:effectLst/>
                <a:uLnTx/>
                <a:uFillTx/>
                <a:latin typeface="Arial" charset="0"/>
                <a:ea typeface="+mn-ea"/>
                <a:cs typeface="+mn-cs"/>
              </a:rPr>
              <a:t>Nachrüstung älterer Anhänger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100" b="1" i="0" u="none" strike="noStrike" kern="1200" cap="none" spc="0" normalizeH="0" baseline="0" noProof="0" dirty="0">
                <a:ln>
                  <a:noFill/>
                </a:ln>
                <a:solidFill>
                  <a:srgbClr val="000000"/>
                </a:solidFill>
                <a:effectLst/>
                <a:uLnTx/>
                <a:uFillTx/>
                <a:latin typeface="Arial" charset="0"/>
                <a:ea typeface="+mn-ea"/>
                <a:cs typeface="+mn-cs"/>
              </a:rPr>
              <a:t>mit Schienensystem.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1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100" b="1" i="0" u="none" strike="noStrike" kern="1200" cap="none" spc="0" normalizeH="0" baseline="0" noProof="0" dirty="0">
                <a:ln>
                  <a:noFill/>
                </a:ln>
                <a:solidFill>
                  <a:srgbClr val="000000"/>
                </a:solidFill>
                <a:effectLst/>
                <a:uLnTx/>
                <a:uFillTx/>
                <a:latin typeface="Arial" charset="0"/>
                <a:ea typeface="+mn-ea"/>
                <a:cs typeface="+mn-cs"/>
              </a:rPr>
              <a:t>Einfache Montage oben auf Mittelrungen.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1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100" b="1" i="0" u="none" strike="noStrike" kern="1200" cap="none" spc="0" normalizeH="0" baseline="0" noProof="0" dirty="0">
                <a:ln>
                  <a:noFill/>
                </a:ln>
                <a:solidFill>
                  <a:srgbClr val="000000"/>
                </a:solidFill>
                <a:effectLst/>
                <a:uLnTx/>
                <a:uFillTx/>
                <a:latin typeface="Arial" charset="0"/>
                <a:ea typeface="+mn-ea"/>
                <a:cs typeface="+mn-cs"/>
              </a:rPr>
              <a:t>Aber: Mittelrungen müssen je nach Ladung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100" b="1" i="0" u="none" strike="noStrike" kern="1200" cap="none" spc="0" normalizeH="0" baseline="0" noProof="0" dirty="0">
                <a:ln>
                  <a:noFill/>
                </a:ln>
                <a:solidFill>
                  <a:srgbClr val="000000"/>
                </a:solidFill>
                <a:effectLst/>
                <a:uLnTx/>
                <a:uFillTx/>
                <a:latin typeface="Arial" charset="0"/>
                <a:ea typeface="+mn-ea"/>
                <a:cs typeface="+mn-cs"/>
              </a:rPr>
              <a:t>(z. B.</a:t>
            </a:r>
            <a:r>
              <a:rPr kumimoji="0" lang="de-DE" altLang="de-DE" sz="1100" b="1" i="0" u="none" strike="noStrike" kern="1200" cap="none" spc="0" normalizeH="0" noProof="0" dirty="0">
                <a:ln>
                  <a:noFill/>
                </a:ln>
                <a:solidFill>
                  <a:srgbClr val="000000"/>
                </a:solidFill>
                <a:effectLst/>
                <a:uLnTx/>
                <a:uFillTx/>
                <a:latin typeface="Arial" charset="0"/>
                <a:ea typeface="+mn-ea"/>
                <a:cs typeface="+mn-cs"/>
              </a:rPr>
              <a:t> für Decken-, Dachelemente)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100" b="1" i="0" u="none" strike="noStrike" kern="1200" cap="none" spc="0" normalizeH="0" baseline="0" noProof="0" dirty="0">
                <a:ln>
                  <a:noFill/>
                </a:ln>
                <a:solidFill>
                  <a:srgbClr val="000000"/>
                </a:solidFill>
                <a:effectLst/>
                <a:uLnTx/>
                <a:uFillTx/>
                <a:latin typeface="Arial" charset="0"/>
                <a:ea typeface="+mn-ea"/>
                <a:cs typeface="+mn-cs"/>
              </a:rPr>
              <a:t>öfters demontiert werden.</a:t>
            </a:r>
          </a:p>
          <a:p>
            <a:pPr marL="0" marR="0" lvl="0" indent="0" algn="l" defTabSz="914400" rtl="0" eaLnBrk="1" fontAlgn="base" latinLnBrk="0" hangingPunct="1">
              <a:lnSpc>
                <a:spcPct val="100000"/>
              </a:lnSpc>
              <a:spcBef>
                <a:spcPct val="0"/>
              </a:spcBef>
              <a:spcAft>
                <a:spcPct val="0"/>
              </a:spcAft>
              <a:buClrTx/>
              <a:buSzTx/>
              <a:buFontTx/>
              <a:buNone/>
              <a:tabLst/>
              <a:defRPr/>
            </a:pPr>
            <a:endParaRPr lang="de-DE" altLang="de-DE" sz="1100" b="1" dirty="0">
              <a:solidFill>
                <a:srgbClr val="000000"/>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100" b="1" i="0" u="none" strike="noStrike" kern="1200" cap="none" spc="0" normalizeH="0" baseline="0" noProof="0" dirty="0">
                <a:ln>
                  <a:noFill/>
                </a:ln>
                <a:solidFill>
                  <a:srgbClr val="000000"/>
                </a:solidFill>
                <a:effectLst/>
                <a:uLnTx/>
                <a:uFillTx/>
                <a:latin typeface="Arial" charset="0"/>
                <a:ea typeface="+mn-ea"/>
                <a:cs typeface="+mn-cs"/>
              </a:rPr>
              <a:t>Evtl. entwickeln</a:t>
            </a:r>
            <a:r>
              <a:rPr kumimoji="0" lang="de-DE" altLang="de-DE" sz="1100" b="1" i="0" u="none" strike="noStrike" kern="1200" cap="none" spc="0" normalizeH="0" noProof="0" dirty="0">
                <a:ln>
                  <a:noFill/>
                </a:ln>
                <a:solidFill>
                  <a:srgbClr val="000000"/>
                </a:solidFill>
                <a:effectLst/>
                <a:uLnTx/>
                <a:uFillTx/>
                <a:latin typeface="Arial" charset="0"/>
                <a:ea typeface="+mn-ea"/>
                <a:cs typeface="+mn-cs"/>
              </a:rPr>
              <a:t> die Hersteller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100" b="1" i="0" u="none" strike="noStrike" kern="1200" cap="none" spc="0" normalizeH="0" noProof="0" dirty="0">
                <a:ln>
                  <a:noFill/>
                </a:ln>
                <a:solidFill>
                  <a:srgbClr val="000000"/>
                </a:solidFill>
                <a:effectLst/>
                <a:uLnTx/>
                <a:uFillTx/>
                <a:latin typeface="Arial" charset="0"/>
                <a:ea typeface="+mn-ea"/>
                <a:cs typeface="+mn-cs"/>
              </a:rPr>
              <a:t>bei entsprechender Nachfrage</a:t>
            </a:r>
          </a:p>
          <a:p>
            <a:pPr marL="0" marR="0" lvl="0" indent="0" algn="l" defTabSz="914400" rtl="0" eaLnBrk="1" fontAlgn="base" latinLnBrk="0" hangingPunct="1">
              <a:lnSpc>
                <a:spcPct val="100000"/>
              </a:lnSpc>
              <a:spcBef>
                <a:spcPct val="0"/>
              </a:spcBef>
              <a:spcAft>
                <a:spcPct val="0"/>
              </a:spcAft>
              <a:buClrTx/>
              <a:buSzTx/>
              <a:buFontTx/>
              <a:buNone/>
              <a:tabLst/>
              <a:defRPr/>
            </a:pPr>
            <a:r>
              <a:rPr lang="de-DE" altLang="de-DE" sz="1100" b="1" baseline="0" dirty="0">
                <a:solidFill>
                  <a:srgbClr val="000000"/>
                </a:solidFill>
              </a:rPr>
              <a:t>einen Schnellverschluss.</a:t>
            </a:r>
            <a:endParaRPr kumimoji="0" lang="de-DE" altLang="de-DE" sz="1100" b="1"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16" name="Grafik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2120" y="2643758"/>
            <a:ext cx="242181" cy="282032"/>
          </a:xfrm>
          <a:prstGeom prst="rect">
            <a:avLst/>
          </a:prstGeom>
          <a:ln w="19050">
            <a:noFill/>
          </a:ln>
        </p:spPr>
      </p:pic>
    </p:spTree>
    <p:custDataLst>
      <p:tags r:id="rId1"/>
    </p:custDataLst>
    <p:extLst>
      <p:ext uri="{BB962C8B-B14F-4D97-AF65-F5344CB8AC3E}">
        <p14:creationId xmlns:p14="http://schemas.microsoft.com/office/powerpoint/2010/main" val="2839939825"/>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fade">
                                      <p:cBhvr>
                                        <p:cTn id="17" dur="1000"/>
                                        <p:tgtEl>
                                          <p:spTgt spid="21">
                                            <p:txEl>
                                              <p:pRg st="1" end="1"/>
                                            </p:txEl>
                                          </p:spTgt>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21">
                                            <p:txEl>
                                              <p:pRg st="2" end="2"/>
                                            </p:txEl>
                                          </p:spTgt>
                                        </p:tgtEl>
                                        <p:attrNameLst>
                                          <p:attrName>style.visibility</p:attrName>
                                        </p:attrNameLst>
                                      </p:cBhvr>
                                      <p:to>
                                        <p:strVal val="visible"/>
                                      </p:to>
                                    </p:set>
                                    <p:animEffect transition="in" filter="fade">
                                      <p:cBhvr>
                                        <p:cTn id="21" dur="1000"/>
                                        <p:tgtEl>
                                          <p:spTgt spid="21">
                                            <p:txEl>
                                              <p:pRg st="2" end="2"/>
                                            </p:txEl>
                                          </p:spTgt>
                                        </p:tgtEl>
                                      </p:cBhvr>
                                    </p:animEffect>
                                  </p:childTnLst>
                                </p:cTn>
                              </p:par>
                              <p:par>
                                <p:cTn id="22" presetID="1" presetClass="entr" presetSubtype="0" fill="hold" nodeType="withEffect">
                                  <p:stCondLst>
                                    <p:cond delay="0"/>
                                  </p:stCondLst>
                                  <p:childTnLst>
                                    <p:set>
                                      <p:cBhvr>
                                        <p:cTn id="23" dur="1" fill="hold">
                                          <p:stCondLst>
                                            <p:cond delay="999"/>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xEl>
                                              <p:pRg st="4" end="4"/>
                                            </p:txEl>
                                          </p:spTgt>
                                        </p:tgtEl>
                                        <p:attrNameLst>
                                          <p:attrName>style.visibility</p:attrName>
                                        </p:attrNameLst>
                                      </p:cBhvr>
                                      <p:to>
                                        <p:strVal val="visible"/>
                                      </p:to>
                                    </p:set>
                                    <p:animEffect transition="in" filter="fade">
                                      <p:cBhvr>
                                        <p:cTn id="28" dur="1000"/>
                                        <p:tgtEl>
                                          <p:spTgt spid="21">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xEl>
                                              <p:pRg st="6" end="6"/>
                                            </p:txEl>
                                          </p:spTgt>
                                        </p:tgtEl>
                                        <p:attrNameLst>
                                          <p:attrName>style.visibility</p:attrName>
                                        </p:attrNameLst>
                                      </p:cBhvr>
                                      <p:to>
                                        <p:strVal val="visible"/>
                                      </p:to>
                                    </p:set>
                                    <p:animEffect transition="in" filter="fade">
                                      <p:cBhvr>
                                        <p:cTn id="33" dur="1000"/>
                                        <p:tgtEl>
                                          <p:spTgt spid="21">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1">
                                            <p:txEl>
                                              <p:pRg st="7" end="7"/>
                                            </p:txEl>
                                          </p:spTgt>
                                        </p:tgtEl>
                                        <p:attrNameLst>
                                          <p:attrName>style.visibility</p:attrName>
                                        </p:attrNameLst>
                                      </p:cBhvr>
                                      <p:to>
                                        <p:strVal val="visible"/>
                                      </p:to>
                                    </p:set>
                                    <p:animEffect transition="in" filter="fade">
                                      <p:cBhvr>
                                        <p:cTn id="38" dur="1000"/>
                                        <p:tgtEl>
                                          <p:spTgt spid="21">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
                                            <p:txEl>
                                              <p:pRg st="8" end="8"/>
                                            </p:txEl>
                                          </p:spTgt>
                                        </p:tgtEl>
                                        <p:attrNameLst>
                                          <p:attrName>style.visibility</p:attrName>
                                        </p:attrNameLst>
                                      </p:cBhvr>
                                      <p:to>
                                        <p:strVal val="visible"/>
                                      </p:to>
                                    </p:set>
                                    <p:animEffect transition="in" filter="fade">
                                      <p:cBhvr>
                                        <p:cTn id="43" dur="1000"/>
                                        <p:tgtEl>
                                          <p:spTgt spid="21">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xEl>
                                              <p:pRg st="10" end="10"/>
                                            </p:txEl>
                                          </p:spTgt>
                                        </p:tgtEl>
                                        <p:attrNameLst>
                                          <p:attrName>style.visibility</p:attrName>
                                        </p:attrNameLst>
                                      </p:cBhvr>
                                      <p:to>
                                        <p:strVal val="visible"/>
                                      </p:to>
                                    </p:set>
                                    <p:animEffect transition="in" filter="fade">
                                      <p:cBhvr>
                                        <p:cTn id="48" dur="1000"/>
                                        <p:tgtEl>
                                          <p:spTgt spid="21">
                                            <p:txEl>
                                              <p:pRg st="10" end="1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1">
                                            <p:txEl>
                                              <p:pRg st="11" end="11"/>
                                            </p:txEl>
                                          </p:spTgt>
                                        </p:tgtEl>
                                        <p:attrNameLst>
                                          <p:attrName>style.visibility</p:attrName>
                                        </p:attrNameLst>
                                      </p:cBhvr>
                                      <p:to>
                                        <p:strVal val="visible"/>
                                      </p:to>
                                    </p:set>
                                    <p:animEffect transition="in" filter="fade">
                                      <p:cBhvr>
                                        <p:cTn id="53" dur="1000"/>
                                        <p:tgtEl>
                                          <p:spTgt spid="21">
                                            <p:txEl>
                                              <p:pRg st="11" end="1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1">
                                            <p:txEl>
                                              <p:pRg st="12" end="12"/>
                                            </p:txEl>
                                          </p:spTgt>
                                        </p:tgtEl>
                                        <p:attrNameLst>
                                          <p:attrName>style.visibility</p:attrName>
                                        </p:attrNameLst>
                                      </p:cBhvr>
                                      <p:to>
                                        <p:strVal val="visible"/>
                                      </p:to>
                                    </p:set>
                                    <p:animEffect transition="in" filter="fade">
                                      <p:cBhvr>
                                        <p:cTn id="58" dur="1000"/>
                                        <p:tgtEl>
                                          <p:spTgt spid="2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7035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1" i="0" u="none" strike="noStrike" kern="1200" cap="none" spc="0" normalizeH="0" baseline="0" noProof="0" dirty="0">
                <a:ln>
                  <a:noFill/>
                </a:ln>
                <a:solidFill>
                  <a:srgbClr val="000000"/>
                </a:solidFill>
                <a:effectLst/>
                <a:uLnTx/>
                <a:uFillTx/>
                <a:latin typeface="Arial" charset="0"/>
                <a:ea typeface="+mn-ea"/>
                <a:cs typeface="+mn-cs"/>
              </a:rPr>
              <a:t>Maßnahmen gegen Absturz beim Richten eines Holzhauses</a:t>
            </a:r>
          </a:p>
        </p:txBody>
      </p:sp>
      <p:pic>
        <p:nvPicPr>
          <p:cNvPr id="13" name="Grafik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5896" y="627533"/>
            <a:ext cx="5437354" cy="4121593"/>
          </a:xfrm>
          <a:prstGeom prst="rect">
            <a:avLst/>
          </a:prstGeom>
          <a:noFill/>
          <a:ln>
            <a:noFill/>
          </a:ln>
        </p:spPr>
      </p:pic>
      <p:sp>
        <p:nvSpPr>
          <p:cNvPr id="21" name="Textfeld 20"/>
          <p:cNvSpPr txBox="1"/>
          <p:nvPr/>
        </p:nvSpPr>
        <p:spPr>
          <a:xfrm>
            <a:off x="179514" y="627534"/>
            <a:ext cx="3384374" cy="1954381"/>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100" b="1" i="0" u="none" strike="noStrike" kern="1200" cap="none" spc="0" normalizeH="0" baseline="0" noProof="0" dirty="0">
                <a:ln>
                  <a:noFill/>
                </a:ln>
                <a:solidFill>
                  <a:srgbClr val="000000"/>
                </a:solidFill>
                <a:effectLst/>
                <a:uLnTx/>
                <a:uFillTx/>
                <a:latin typeface="Arial" charset="0"/>
                <a:ea typeface="+mn-ea"/>
                <a:cs typeface="+mn-cs"/>
              </a:rPr>
              <a:t>Anschlagen von Wänden</a:t>
            </a:r>
            <a:br>
              <a:rPr kumimoji="0" lang="de-DE" altLang="de-DE" sz="1100" b="1" i="0" u="none" strike="noStrike" kern="1200" cap="none" spc="0" normalizeH="0" baseline="0" noProof="0" dirty="0">
                <a:ln>
                  <a:noFill/>
                </a:ln>
                <a:solidFill>
                  <a:srgbClr val="000000"/>
                </a:solidFill>
                <a:effectLst/>
                <a:uLnTx/>
                <a:uFillTx/>
                <a:latin typeface="Arial" charset="0"/>
                <a:ea typeface="+mn-ea"/>
                <a:cs typeface="+mn-cs"/>
              </a:rPr>
            </a:br>
            <a:endParaRPr kumimoji="0" lang="de-DE" altLang="de-DE" sz="11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100" b="1" i="0" u="none" strike="noStrike" kern="1200" cap="none" spc="0" normalizeH="0" baseline="0" noProof="0" dirty="0">
                <a:ln>
                  <a:noFill/>
                </a:ln>
                <a:solidFill>
                  <a:srgbClr val="000000"/>
                </a:solidFill>
                <a:effectLst/>
                <a:uLnTx/>
                <a:uFillTx/>
                <a:latin typeface="Arial" charset="0"/>
                <a:ea typeface="+mn-ea"/>
                <a:cs typeface="+mn-cs"/>
              </a:rPr>
              <a:t>Nachrüstung älterer Anhänger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100" b="1" i="0" u="none" strike="noStrike" kern="1200" cap="none" spc="0" normalizeH="0" baseline="0" noProof="0" dirty="0">
                <a:ln>
                  <a:noFill/>
                </a:ln>
                <a:solidFill>
                  <a:srgbClr val="000000"/>
                </a:solidFill>
                <a:effectLst/>
                <a:uLnTx/>
                <a:uFillTx/>
                <a:latin typeface="Arial" charset="0"/>
                <a:ea typeface="+mn-ea"/>
                <a:cs typeface="+mn-cs"/>
              </a:rPr>
              <a:t>mit Schienensystem.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1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100" b="1" i="0" u="none" strike="noStrike" kern="1200" cap="none" spc="0" normalizeH="0" baseline="0" noProof="0" dirty="0">
                <a:ln>
                  <a:noFill/>
                </a:ln>
                <a:solidFill>
                  <a:srgbClr val="000000"/>
                </a:solidFill>
                <a:effectLst/>
                <a:uLnTx/>
                <a:uFillTx/>
                <a:latin typeface="Arial" charset="0"/>
                <a:ea typeface="+mn-ea"/>
                <a:cs typeface="+mn-cs"/>
              </a:rPr>
              <a:t>Der Gleiter lässt sich zu</a:t>
            </a:r>
            <a:r>
              <a:rPr kumimoji="0" lang="de-DE" altLang="de-DE" sz="1100" b="1" i="0" u="none" strike="noStrike" kern="1200" cap="none" spc="0" normalizeH="0" noProof="0" dirty="0">
                <a:ln>
                  <a:noFill/>
                </a:ln>
                <a:solidFill>
                  <a:srgbClr val="000000"/>
                </a:solidFill>
                <a:effectLst/>
                <a:uLnTx/>
                <a:uFillTx/>
                <a:latin typeface="Arial" charset="0"/>
                <a:ea typeface="+mn-ea"/>
                <a:cs typeface="+mn-cs"/>
              </a:rPr>
              <a:t> Beginn der Nutzung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100" b="1" i="0" u="none" strike="noStrike" kern="1200" cap="none" spc="0" normalizeH="0" noProof="0" dirty="0">
                <a:ln>
                  <a:noFill/>
                </a:ln>
                <a:solidFill>
                  <a:srgbClr val="000000"/>
                </a:solidFill>
                <a:effectLst/>
                <a:uLnTx/>
                <a:uFillTx/>
                <a:latin typeface="Arial" charset="0"/>
                <a:ea typeface="+mn-ea"/>
                <a:cs typeface="+mn-cs"/>
              </a:rPr>
              <a:t>leicht über einen Schnapper auf die Schiene setzen.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1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100" b="1" i="0" u="none" strike="noStrike" kern="1200" cap="none" spc="0" normalizeH="0" baseline="0" noProof="0" dirty="0">
                <a:ln>
                  <a:noFill/>
                </a:ln>
                <a:solidFill>
                  <a:srgbClr val="000000"/>
                </a:solidFill>
                <a:effectLst/>
                <a:uLnTx/>
                <a:uFillTx/>
                <a:latin typeface="Arial" charset="0"/>
                <a:ea typeface="+mn-ea"/>
                <a:cs typeface="+mn-cs"/>
              </a:rPr>
              <a:t>Während Fahrten sollte der Gleiter von der Schiene</a:t>
            </a:r>
            <a:r>
              <a:rPr kumimoji="0" lang="de-DE" altLang="de-DE" sz="1100" b="1" i="0" u="none" strike="noStrike" kern="1200" cap="none" spc="0" normalizeH="0" noProof="0" dirty="0">
                <a:ln>
                  <a:noFill/>
                </a:ln>
                <a:solidFill>
                  <a:srgbClr val="000000"/>
                </a:solidFill>
                <a:effectLst/>
                <a:uLnTx/>
                <a:uFillTx/>
                <a:latin typeface="Arial" charset="0"/>
                <a:ea typeface="+mn-ea"/>
                <a:cs typeface="+mn-cs"/>
              </a:rPr>
              <a:t> abgenommen werden.</a:t>
            </a:r>
            <a:endParaRPr kumimoji="0" lang="de-DE" altLang="de-DE" sz="1100" b="1" i="0" u="none" strike="noStrike" kern="1200" cap="none" spc="0" normalizeH="0" baseline="0" noProof="0" dirty="0">
              <a:ln>
                <a:noFill/>
              </a:ln>
              <a:solidFill>
                <a:srgbClr val="000000"/>
              </a:solidFill>
              <a:effectLst/>
              <a:uLnTx/>
              <a:uFillTx/>
              <a:latin typeface="Arial" charset="0"/>
              <a:ea typeface="+mn-ea"/>
              <a:cs typeface="+mn-cs"/>
            </a:endParaRPr>
          </a:p>
        </p:txBody>
      </p:sp>
    </p:spTree>
    <p:custDataLst>
      <p:tags r:id="rId1"/>
    </p:custDataLst>
    <p:extLst>
      <p:ext uri="{BB962C8B-B14F-4D97-AF65-F5344CB8AC3E}">
        <p14:creationId xmlns:p14="http://schemas.microsoft.com/office/powerpoint/2010/main" val="3125396131"/>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fade">
                                      <p:cBhvr>
                                        <p:cTn id="17" dur="1000"/>
                                        <p:tgtEl>
                                          <p:spTgt spid="21">
                                            <p:txEl>
                                              <p:pRg st="1" end="1"/>
                                            </p:txEl>
                                          </p:spTgt>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21">
                                            <p:txEl>
                                              <p:pRg st="2" end="2"/>
                                            </p:txEl>
                                          </p:spTgt>
                                        </p:tgtEl>
                                        <p:attrNameLst>
                                          <p:attrName>style.visibility</p:attrName>
                                        </p:attrNameLst>
                                      </p:cBhvr>
                                      <p:to>
                                        <p:strVal val="visible"/>
                                      </p:to>
                                    </p:set>
                                    <p:animEffect transition="in" filter="fade">
                                      <p:cBhvr>
                                        <p:cTn id="21" dur="1000"/>
                                        <p:tgtEl>
                                          <p:spTgt spid="2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1">
                                            <p:txEl>
                                              <p:pRg st="4" end="4"/>
                                            </p:txEl>
                                          </p:spTgt>
                                        </p:tgtEl>
                                        <p:attrNameLst>
                                          <p:attrName>style.visibility</p:attrName>
                                        </p:attrNameLst>
                                      </p:cBhvr>
                                      <p:to>
                                        <p:strVal val="visible"/>
                                      </p:to>
                                    </p:set>
                                    <p:animEffect transition="in" filter="fade">
                                      <p:cBhvr>
                                        <p:cTn id="26" dur="1000"/>
                                        <p:tgtEl>
                                          <p:spTgt spid="21">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xEl>
                                              <p:pRg st="5" end="5"/>
                                            </p:txEl>
                                          </p:spTgt>
                                        </p:tgtEl>
                                        <p:attrNameLst>
                                          <p:attrName>style.visibility</p:attrName>
                                        </p:attrNameLst>
                                      </p:cBhvr>
                                      <p:to>
                                        <p:strVal val="visible"/>
                                      </p:to>
                                    </p:set>
                                    <p:animEffect transition="in" filter="fade">
                                      <p:cBhvr>
                                        <p:cTn id="31" dur="1000"/>
                                        <p:tgtEl>
                                          <p:spTgt spid="21">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xEl>
                                              <p:pRg st="7" end="7"/>
                                            </p:txEl>
                                          </p:spTgt>
                                        </p:tgtEl>
                                        <p:attrNameLst>
                                          <p:attrName>style.visibility</p:attrName>
                                        </p:attrNameLst>
                                      </p:cBhvr>
                                      <p:to>
                                        <p:strVal val="visible"/>
                                      </p:to>
                                    </p:set>
                                    <p:animEffect transition="in" filter="fade">
                                      <p:cBhvr>
                                        <p:cTn id="36" dur="1000"/>
                                        <p:tgtEl>
                                          <p:spTgt spid="2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4175" y="628935"/>
            <a:ext cx="5773458" cy="3332064"/>
          </a:xfrm>
          <a:prstGeom prst="rect">
            <a:avLst/>
          </a:prstGeom>
          <a:noFill/>
          <a:ln>
            <a:noFill/>
          </a:ln>
        </p:spPr>
      </p:pic>
      <p:sp>
        <p:nvSpPr>
          <p:cNvPr id="21" name="Textfeld 20"/>
          <p:cNvSpPr txBox="1"/>
          <p:nvPr/>
        </p:nvSpPr>
        <p:spPr>
          <a:xfrm>
            <a:off x="179513" y="627534"/>
            <a:ext cx="3024335" cy="3985706"/>
          </a:xfrm>
          <a:prstGeom prst="rect">
            <a:avLst/>
          </a:prstGeom>
          <a:solidFill>
            <a:schemeClr val="bg1"/>
          </a:solidFill>
        </p:spPr>
        <p:txBody>
          <a:bodyPr wrap="square" rtlCol="0">
            <a:spAutoFit/>
          </a:bodyPr>
          <a:lstStyle/>
          <a:p>
            <a:r>
              <a:rPr lang="de-DE" sz="1100" b="1" dirty="0"/>
              <a:t>Gerüst an Traufseiten?</a:t>
            </a:r>
          </a:p>
          <a:p>
            <a:endParaRPr lang="de-DE" sz="1100" b="1" dirty="0"/>
          </a:p>
          <a:p>
            <a:r>
              <a:rPr lang="de-DE" sz="1100" b="1" dirty="0"/>
              <a:t>Prima! Dachfanggerüst.</a:t>
            </a:r>
          </a:p>
          <a:p>
            <a:endParaRPr lang="de-DE" sz="1100" b="1" dirty="0"/>
          </a:p>
          <a:p>
            <a:r>
              <a:rPr lang="de-DE" sz="1100" b="1" dirty="0"/>
              <a:t>Wichtige Abmessungen in Baustein-App:</a:t>
            </a:r>
          </a:p>
          <a:p>
            <a:endParaRPr lang="de-DE" sz="1100" b="1" dirty="0"/>
          </a:p>
          <a:p>
            <a:endParaRPr lang="de-DE" sz="1100" b="1" dirty="0"/>
          </a:p>
          <a:p>
            <a:endParaRPr lang="de-DE" sz="1100" b="1" dirty="0"/>
          </a:p>
          <a:p>
            <a:endParaRPr lang="de-DE" sz="1100" b="1" dirty="0"/>
          </a:p>
          <a:p>
            <a:endParaRPr lang="de-DE" sz="1100" b="1" dirty="0"/>
          </a:p>
          <a:p>
            <a:endParaRPr lang="de-DE" sz="1100" b="1" dirty="0"/>
          </a:p>
          <a:p>
            <a:endParaRPr lang="de-DE" sz="1100" b="1" dirty="0"/>
          </a:p>
          <a:p>
            <a:endParaRPr lang="de-DE" sz="1100" b="1" dirty="0"/>
          </a:p>
          <a:p>
            <a:r>
              <a:rPr lang="de-DE" sz="1100" b="1" dirty="0"/>
              <a:t>oder auf Merkblatt Absturzsicherungen:</a:t>
            </a:r>
          </a:p>
          <a:p>
            <a:endParaRPr lang="de-DE" sz="1100" b="1" dirty="0"/>
          </a:p>
          <a:p>
            <a:endParaRPr lang="de-DE" sz="1100" b="1" dirty="0"/>
          </a:p>
          <a:p>
            <a:endParaRPr lang="de-DE" sz="1100" b="1" dirty="0"/>
          </a:p>
          <a:p>
            <a:endParaRPr lang="de-DE" sz="1100" b="1" dirty="0"/>
          </a:p>
          <a:p>
            <a:endParaRPr lang="de-DE" sz="1100" b="1" dirty="0"/>
          </a:p>
          <a:p>
            <a:endParaRPr lang="de-DE" sz="1100" b="1" dirty="0"/>
          </a:p>
          <a:p>
            <a:endParaRPr lang="de-DE" sz="1100" b="1" dirty="0"/>
          </a:p>
          <a:p>
            <a:endParaRPr lang="de-DE" sz="1100" b="1" dirty="0"/>
          </a:p>
          <a:p>
            <a:endParaRPr lang="de-DE" sz="1100" b="1" dirty="0"/>
          </a:p>
        </p:txBody>
      </p:sp>
      <p:pic>
        <p:nvPicPr>
          <p:cNvPr id="26" name="Grafik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2718" y="2245322"/>
            <a:ext cx="304855" cy="355020"/>
          </a:xfrm>
          <a:prstGeom prst="rect">
            <a:avLst/>
          </a:prstGeom>
          <a:ln w="19050">
            <a:noFill/>
          </a:ln>
        </p:spPr>
      </p:pic>
      <p:pic>
        <p:nvPicPr>
          <p:cNvPr id="36" name="Grafik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559" y="1557177"/>
            <a:ext cx="2031611" cy="1158590"/>
          </a:xfrm>
          <a:prstGeom prst="rect">
            <a:avLst/>
          </a:prstGeom>
          <a:noFill/>
          <a:ln>
            <a:noFill/>
          </a:ln>
        </p:spPr>
      </p:pic>
      <p:pic>
        <p:nvPicPr>
          <p:cNvPr id="35" name="Grafik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1560" y="3075806"/>
            <a:ext cx="2232248" cy="1414208"/>
          </a:xfrm>
          <a:prstGeom prst="rect">
            <a:avLst/>
          </a:prstGeom>
          <a:noFill/>
          <a:ln>
            <a:noFill/>
          </a:ln>
        </p:spPr>
      </p:pic>
    </p:spTree>
    <p:custDataLst>
      <p:tags r:id="rId1"/>
    </p:custDataLst>
    <p:extLst>
      <p:ext uri="{BB962C8B-B14F-4D97-AF65-F5344CB8AC3E}">
        <p14:creationId xmlns:p14="http://schemas.microsoft.com/office/powerpoint/2010/main" val="1847392338"/>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xEl>
                                              <p:pRg st="2" end="2"/>
                                            </p:txEl>
                                          </p:spTgt>
                                        </p:tgtEl>
                                        <p:attrNameLst>
                                          <p:attrName>style.visibility</p:attrName>
                                        </p:attrNameLst>
                                      </p:cBhvr>
                                      <p:to>
                                        <p:strVal val="visible"/>
                                      </p:to>
                                    </p:set>
                                    <p:animEffect transition="in" filter="fade">
                                      <p:cBhvr>
                                        <p:cTn id="18" dur="1000"/>
                                        <p:tgtEl>
                                          <p:spTgt spid="21">
                                            <p:txEl>
                                              <p:pRg st="2" end="2"/>
                                            </p:txEl>
                                          </p:spTgt>
                                        </p:tgtEl>
                                      </p:cBhvr>
                                    </p:animEffect>
                                  </p:childTnLst>
                                </p:cTn>
                              </p:par>
                              <p:par>
                                <p:cTn id="19" presetID="1" presetClass="entr" presetSubtype="0" fill="hold" nodeType="withEffect">
                                  <p:stCondLst>
                                    <p:cond delay="0"/>
                                  </p:stCondLst>
                                  <p:childTnLst>
                                    <p:set>
                                      <p:cBhvr>
                                        <p:cTn id="20" dur="1" fill="hold">
                                          <p:stCondLst>
                                            <p:cond delay="999"/>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xEl>
                                              <p:pRg st="4" end="4"/>
                                            </p:txEl>
                                          </p:spTgt>
                                        </p:tgtEl>
                                        <p:attrNameLst>
                                          <p:attrName>style.visibility</p:attrName>
                                        </p:attrNameLst>
                                      </p:cBhvr>
                                      <p:to>
                                        <p:strVal val="visible"/>
                                      </p:to>
                                    </p:set>
                                    <p:animEffect transition="in" filter="fade">
                                      <p:cBhvr>
                                        <p:cTn id="25" dur="1000"/>
                                        <p:tgtEl>
                                          <p:spTgt spid="21">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xEl>
                                              <p:pRg st="13" end="13"/>
                                            </p:txEl>
                                          </p:spTgt>
                                        </p:tgtEl>
                                        <p:attrNameLst>
                                          <p:attrName>style.visibility</p:attrName>
                                        </p:attrNameLst>
                                      </p:cBhvr>
                                      <p:to>
                                        <p:strVal val="visible"/>
                                      </p:to>
                                    </p:set>
                                    <p:animEffect transition="in" filter="fade">
                                      <p:cBhvr>
                                        <p:cTn id="34" dur="1000"/>
                                        <p:tgtEl>
                                          <p:spTgt spid="21">
                                            <p:txEl>
                                              <p:pRg st="13" end="1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7035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Holzhauses</a:t>
            </a:r>
          </a:p>
        </p:txBody>
      </p:sp>
      <p:pic>
        <p:nvPicPr>
          <p:cNvPr id="13" name="Grafik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86829" y="636436"/>
            <a:ext cx="3098736" cy="4131649"/>
          </a:xfrm>
          <a:prstGeom prst="rect">
            <a:avLst/>
          </a:prstGeom>
          <a:noFill/>
          <a:ln>
            <a:noFill/>
          </a:ln>
        </p:spPr>
      </p:pic>
      <p:sp>
        <p:nvSpPr>
          <p:cNvPr id="21" name="Textfeld 20"/>
          <p:cNvSpPr txBox="1"/>
          <p:nvPr/>
        </p:nvSpPr>
        <p:spPr>
          <a:xfrm>
            <a:off x="179514" y="627534"/>
            <a:ext cx="4248470" cy="3647152"/>
          </a:xfrm>
          <a:prstGeom prst="rect">
            <a:avLst/>
          </a:prstGeom>
          <a:solidFill>
            <a:schemeClr val="bg1"/>
          </a:solidFill>
        </p:spPr>
        <p:txBody>
          <a:bodyPr wrap="square" rtlCol="0">
            <a:spAutoFit/>
          </a:bodyPr>
          <a:lstStyle/>
          <a:p>
            <a:pPr eaLnBrk="1" hangingPunct="1"/>
            <a:r>
              <a:rPr lang="de-DE" altLang="de-DE" sz="1100" b="1" dirty="0"/>
              <a:t>Anschlagen von Wänden</a:t>
            </a:r>
            <a:br>
              <a:rPr lang="de-DE" altLang="de-DE" sz="1100" b="1" dirty="0"/>
            </a:br>
            <a:endParaRPr lang="de-DE" altLang="de-DE" sz="1100" b="1" dirty="0"/>
          </a:p>
          <a:p>
            <a:pPr eaLnBrk="1" hangingPunct="1"/>
            <a:r>
              <a:rPr lang="de-DE" sz="1100" b="1" dirty="0"/>
              <a:t>Galgensystem zum Anschlagen der </a:t>
            </a:r>
            <a:r>
              <a:rPr lang="de-DE" sz="1100" b="1" dirty="0" err="1"/>
              <a:t>PSAgA</a:t>
            </a:r>
            <a:r>
              <a:rPr lang="de-DE" sz="1100" b="1" dirty="0"/>
              <a:t>.</a:t>
            </a:r>
          </a:p>
          <a:p>
            <a:pPr eaLnBrk="1" hangingPunct="1"/>
            <a:r>
              <a:rPr lang="de-DE" sz="1100" b="1" dirty="0"/>
              <a:t>Erprobung durch Holzbau Fichtl.</a:t>
            </a:r>
          </a:p>
          <a:p>
            <a:pPr eaLnBrk="1" hangingPunct="1"/>
            <a:endParaRPr lang="de-DE" sz="1100" b="1" dirty="0"/>
          </a:p>
          <a:p>
            <a:pPr eaLnBrk="1" hangingPunct="1"/>
            <a:r>
              <a:rPr lang="de-DE" sz="1100" b="1" dirty="0" err="1"/>
              <a:t>PSAgA</a:t>
            </a:r>
            <a:r>
              <a:rPr lang="de-DE" sz="1100" b="1" dirty="0"/>
              <a:t> Auffanggurt wird über zwei HSGs </a:t>
            </a:r>
          </a:p>
          <a:p>
            <a:pPr eaLnBrk="1" hangingPunct="1"/>
            <a:r>
              <a:rPr lang="de-DE" sz="1100" b="1" dirty="0"/>
              <a:t>an zwei auf Außenrungen aufgesetzte, </a:t>
            </a:r>
          </a:p>
          <a:p>
            <a:pPr eaLnBrk="1" hangingPunct="1"/>
            <a:r>
              <a:rPr lang="de-DE" sz="1100" b="1" dirty="0"/>
              <a:t>schwenkbare Galgen angeschlagen.</a:t>
            </a:r>
          </a:p>
          <a:p>
            <a:pPr eaLnBrk="1" hangingPunct="1"/>
            <a:endParaRPr lang="de-DE" altLang="de-DE" sz="1100" b="1" dirty="0"/>
          </a:p>
          <a:p>
            <a:pPr eaLnBrk="1" hangingPunct="1"/>
            <a:r>
              <a:rPr lang="de-DE" altLang="de-DE" sz="1100" b="1" dirty="0"/>
              <a:t>Bei nur einem Galgen wäre der Arbeitsbereich zu klein,</a:t>
            </a:r>
          </a:p>
          <a:p>
            <a:pPr eaLnBrk="1" hangingPunct="1"/>
            <a:r>
              <a:rPr lang="de-DE" altLang="de-DE" sz="1100" b="1" dirty="0"/>
              <a:t>bzw. die Gefahr eines Pendelsturzes zu groß.</a:t>
            </a:r>
          </a:p>
          <a:p>
            <a:pPr eaLnBrk="1" hangingPunct="1"/>
            <a:endParaRPr lang="de-DE" altLang="de-DE" sz="1100" b="1" dirty="0"/>
          </a:p>
          <a:p>
            <a:pPr eaLnBrk="1" hangingPunct="1"/>
            <a:r>
              <a:rPr lang="de-DE" altLang="de-DE" sz="1100" b="1" dirty="0"/>
              <a:t>Durch zwei Galgen:</a:t>
            </a:r>
          </a:p>
          <a:p>
            <a:pPr eaLnBrk="1" hangingPunct="1"/>
            <a:r>
              <a:rPr lang="de-DE" altLang="de-DE" sz="1100" b="1" dirty="0"/>
              <a:t>Anschlagpunkt oberhalb des zu Sichernden.</a:t>
            </a:r>
          </a:p>
          <a:p>
            <a:pPr eaLnBrk="1" hangingPunct="1"/>
            <a:r>
              <a:rPr lang="de-DE" altLang="de-DE" sz="1100" b="1" dirty="0"/>
              <a:t>Daher kurzer „Bremsweg“.</a:t>
            </a:r>
          </a:p>
          <a:p>
            <a:pPr eaLnBrk="1" hangingPunct="1"/>
            <a:r>
              <a:rPr lang="de-DE" altLang="de-DE" sz="1100" b="1" dirty="0"/>
              <a:t>Große Bewegungsfreiheit.</a:t>
            </a:r>
          </a:p>
          <a:p>
            <a:pPr eaLnBrk="1" hangingPunct="1"/>
            <a:r>
              <a:rPr lang="de-DE" altLang="de-DE" sz="1100" b="1" dirty="0"/>
              <a:t>Pendelsturz unwahrscheinlich.</a:t>
            </a:r>
          </a:p>
          <a:p>
            <a:pPr eaLnBrk="1" hangingPunct="1"/>
            <a:endParaRPr lang="de-DE" altLang="de-DE" sz="1100" b="1" dirty="0"/>
          </a:p>
          <a:p>
            <a:pPr eaLnBrk="1" hangingPunct="1"/>
            <a:r>
              <a:rPr lang="de-DE" altLang="de-DE" sz="1100" b="1" dirty="0"/>
              <a:t>Aber: </a:t>
            </a:r>
          </a:p>
          <a:p>
            <a:pPr eaLnBrk="1" hangingPunct="1"/>
            <a:r>
              <a:rPr lang="de-DE" altLang="de-DE" sz="1100" b="1" dirty="0"/>
              <a:t>Ladung wird immer schmaler und Standfläche immer kleiner.</a:t>
            </a:r>
          </a:p>
          <a:p>
            <a:pPr eaLnBrk="1" hangingPunct="1"/>
            <a:r>
              <a:rPr lang="de-DE" altLang="de-DE" sz="1100" b="1" dirty="0"/>
              <a:t>Mehraufwand: Transport, Auf- und Abbau.</a:t>
            </a:r>
          </a:p>
        </p:txBody>
      </p:sp>
      <p:pic>
        <p:nvPicPr>
          <p:cNvPr id="16" name="Grafik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2120" y="2643758"/>
            <a:ext cx="242181" cy="282032"/>
          </a:xfrm>
          <a:prstGeom prst="rect">
            <a:avLst/>
          </a:prstGeom>
          <a:ln w="19050">
            <a:noFill/>
          </a:ln>
        </p:spPr>
      </p:pic>
    </p:spTree>
    <p:custDataLst>
      <p:tags r:id="rId1"/>
    </p:custDataLst>
    <p:extLst>
      <p:ext uri="{BB962C8B-B14F-4D97-AF65-F5344CB8AC3E}">
        <p14:creationId xmlns:p14="http://schemas.microsoft.com/office/powerpoint/2010/main" val="2933969204"/>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fade">
                                      <p:cBhvr>
                                        <p:cTn id="17" dur="1000"/>
                                        <p:tgtEl>
                                          <p:spTgt spid="2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xEl>
                                              <p:pRg st="2" end="2"/>
                                            </p:txEl>
                                          </p:spTgt>
                                        </p:tgtEl>
                                        <p:attrNameLst>
                                          <p:attrName>style.visibility</p:attrName>
                                        </p:attrNameLst>
                                      </p:cBhvr>
                                      <p:to>
                                        <p:strVal val="visible"/>
                                      </p:to>
                                    </p:set>
                                    <p:animEffect transition="in" filter="fade">
                                      <p:cBhvr>
                                        <p:cTn id="22" dur="1000"/>
                                        <p:tgtEl>
                                          <p:spTgt spid="2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xEl>
                                              <p:pRg st="4" end="4"/>
                                            </p:txEl>
                                          </p:spTgt>
                                        </p:tgtEl>
                                        <p:attrNameLst>
                                          <p:attrName>style.visibility</p:attrName>
                                        </p:attrNameLst>
                                      </p:cBhvr>
                                      <p:to>
                                        <p:strVal val="visible"/>
                                      </p:to>
                                    </p:set>
                                    <p:animEffect transition="in" filter="fade">
                                      <p:cBhvr>
                                        <p:cTn id="27" dur="1000"/>
                                        <p:tgtEl>
                                          <p:spTgt spid="2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xEl>
                                              <p:pRg st="5" end="5"/>
                                            </p:txEl>
                                          </p:spTgt>
                                        </p:tgtEl>
                                        <p:attrNameLst>
                                          <p:attrName>style.visibility</p:attrName>
                                        </p:attrNameLst>
                                      </p:cBhvr>
                                      <p:to>
                                        <p:strVal val="visible"/>
                                      </p:to>
                                    </p:set>
                                    <p:animEffect transition="in" filter="fade">
                                      <p:cBhvr>
                                        <p:cTn id="32" dur="1000"/>
                                        <p:tgtEl>
                                          <p:spTgt spid="2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xEl>
                                              <p:pRg st="6" end="6"/>
                                            </p:txEl>
                                          </p:spTgt>
                                        </p:tgtEl>
                                        <p:attrNameLst>
                                          <p:attrName>style.visibility</p:attrName>
                                        </p:attrNameLst>
                                      </p:cBhvr>
                                      <p:to>
                                        <p:strVal val="visible"/>
                                      </p:to>
                                    </p:set>
                                    <p:animEffect transition="in" filter="fade">
                                      <p:cBhvr>
                                        <p:cTn id="37" dur="1000"/>
                                        <p:tgtEl>
                                          <p:spTgt spid="21">
                                            <p:txEl>
                                              <p:pRg st="6" end="6"/>
                                            </p:txEl>
                                          </p:spTgt>
                                        </p:tgtEl>
                                      </p:cBhvr>
                                    </p:animEffect>
                                  </p:childTnLst>
                                </p:cTn>
                              </p:par>
                              <p:par>
                                <p:cTn id="38" presetID="1" presetClass="entr" presetSubtype="0" fill="hold" nodeType="withEffect">
                                  <p:stCondLst>
                                    <p:cond delay="0"/>
                                  </p:stCondLst>
                                  <p:childTnLst>
                                    <p:set>
                                      <p:cBhvr>
                                        <p:cTn id="39" dur="1" fill="hold">
                                          <p:stCondLst>
                                            <p:cond delay="999"/>
                                          </p:stCondLst>
                                        </p:cTn>
                                        <p:tgtEl>
                                          <p:spTgt spid="1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1">
                                            <p:txEl>
                                              <p:pRg st="8" end="8"/>
                                            </p:txEl>
                                          </p:spTgt>
                                        </p:tgtEl>
                                        <p:attrNameLst>
                                          <p:attrName>style.visibility</p:attrName>
                                        </p:attrNameLst>
                                      </p:cBhvr>
                                      <p:to>
                                        <p:strVal val="visible"/>
                                      </p:to>
                                    </p:set>
                                    <p:animEffect transition="in" filter="fade">
                                      <p:cBhvr>
                                        <p:cTn id="44" dur="1000"/>
                                        <p:tgtEl>
                                          <p:spTgt spid="21">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
                                            <p:txEl>
                                              <p:pRg st="9" end="9"/>
                                            </p:txEl>
                                          </p:spTgt>
                                        </p:tgtEl>
                                        <p:attrNameLst>
                                          <p:attrName>style.visibility</p:attrName>
                                        </p:attrNameLst>
                                      </p:cBhvr>
                                      <p:to>
                                        <p:strVal val="visible"/>
                                      </p:to>
                                    </p:set>
                                    <p:animEffect transition="in" filter="fade">
                                      <p:cBhvr>
                                        <p:cTn id="49" dur="1000"/>
                                        <p:tgtEl>
                                          <p:spTgt spid="21">
                                            <p:txEl>
                                              <p:pRg st="9" end="9"/>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1">
                                            <p:txEl>
                                              <p:pRg st="11" end="11"/>
                                            </p:txEl>
                                          </p:spTgt>
                                        </p:tgtEl>
                                        <p:attrNameLst>
                                          <p:attrName>style.visibility</p:attrName>
                                        </p:attrNameLst>
                                      </p:cBhvr>
                                      <p:to>
                                        <p:strVal val="visible"/>
                                      </p:to>
                                    </p:set>
                                    <p:animEffect transition="in" filter="fade">
                                      <p:cBhvr>
                                        <p:cTn id="54" dur="1000"/>
                                        <p:tgtEl>
                                          <p:spTgt spid="21">
                                            <p:txEl>
                                              <p:pRg st="11" end="1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1">
                                            <p:txEl>
                                              <p:pRg st="12" end="12"/>
                                            </p:txEl>
                                          </p:spTgt>
                                        </p:tgtEl>
                                        <p:attrNameLst>
                                          <p:attrName>style.visibility</p:attrName>
                                        </p:attrNameLst>
                                      </p:cBhvr>
                                      <p:to>
                                        <p:strVal val="visible"/>
                                      </p:to>
                                    </p:set>
                                    <p:animEffect transition="in" filter="fade">
                                      <p:cBhvr>
                                        <p:cTn id="59" dur="1000"/>
                                        <p:tgtEl>
                                          <p:spTgt spid="21">
                                            <p:txEl>
                                              <p:pRg st="12" end="1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1">
                                            <p:txEl>
                                              <p:pRg st="13" end="13"/>
                                            </p:txEl>
                                          </p:spTgt>
                                        </p:tgtEl>
                                        <p:attrNameLst>
                                          <p:attrName>style.visibility</p:attrName>
                                        </p:attrNameLst>
                                      </p:cBhvr>
                                      <p:to>
                                        <p:strVal val="visible"/>
                                      </p:to>
                                    </p:set>
                                    <p:animEffect transition="in" filter="fade">
                                      <p:cBhvr>
                                        <p:cTn id="64" dur="1000"/>
                                        <p:tgtEl>
                                          <p:spTgt spid="21">
                                            <p:txEl>
                                              <p:pRg st="13" end="13"/>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1">
                                            <p:txEl>
                                              <p:pRg st="14" end="14"/>
                                            </p:txEl>
                                          </p:spTgt>
                                        </p:tgtEl>
                                        <p:attrNameLst>
                                          <p:attrName>style.visibility</p:attrName>
                                        </p:attrNameLst>
                                      </p:cBhvr>
                                      <p:to>
                                        <p:strVal val="visible"/>
                                      </p:to>
                                    </p:set>
                                    <p:animEffect transition="in" filter="fade">
                                      <p:cBhvr>
                                        <p:cTn id="69" dur="1000"/>
                                        <p:tgtEl>
                                          <p:spTgt spid="21">
                                            <p:txEl>
                                              <p:pRg st="14" end="14"/>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1">
                                            <p:txEl>
                                              <p:pRg st="15" end="15"/>
                                            </p:txEl>
                                          </p:spTgt>
                                        </p:tgtEl>
                                        <p:attrNameLst>
                                          <p:attrName>style.visibility</p:attrName>
                                        </p:attrNameLst>
                                      </p:cBhvr>
                                      <p:to>
                                        <p:strVal val="visible"/>
                                      </p:to>
                                    </p:set>
                                    <p:animEffect transition="in" filter="fade">
                                      <p:cBhvr>
                                        <p:cTn id="74" dur="1000"/>
                                        <p:tgtEl>
                                          <p:spTgt spid="21">
                                            <p:txEl>
                                              <p:pRg st="15" end="15"/>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1">
                                            <p:txEl>
                                              <p:pRg st="17" end="17"/>
                                            </p:txEl>
                                          </p:spTgt>
                                        </p:tgtEl>
                                        <p:attrNameLst>
                                          <p:attrName>style.visibility</p:attrName>
                                        </p:attrNameLst>
                                      </p:cBhvr>
                                      <p:to>
                                        <p:strVal val="visible"/>
                                      </p:to>
                                    </p:set>
                                    <p:animEffect transition="in" filter="fade">
                                      <p:cBhvr>
                                        <p:cTn id="79" dur="1000"/>
                                        <p:tgtEl>
                                          <p:spTgt spid="21">
                                            <p:txEl>
                                              <p:pRg st="17" end="17"/>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1">
                                            <p:txEl>
                                              <p:pRg st="18" end="18"/>
                                            </p:txEl>
                                          </p:spTgt>
                                        </p:tgtEl>
                                        <p:attrNameLst>
                                          <p:attrName>style.visibility</p:attrName>
                                        </p:attrNameLst>
                                      </p:cBhvr>
                                      <p:to>
                                        <p:strVal val="visible"/>
                                      </p:to>
                                    </p:set>
                                    <p:animEffect transition="in" filter="fade">
                                      <p:cBhvr>
                                        <p:cTn id="84" dur="1000"/>
                                        <p:tgtEl>
                                          <p:spTgt spid="21">
                                            <p:txEl>
                                              <p:pRg st="18" end="18"/>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1">
                                            <p:txEl>
                                              <p:pRg st="19" end="19"/>
                                            </p:txEl>
                                          </p:spTgt>
                                        </p:tgtEl>
                                        <p:attrNameLst>
                                          <p:attrName>style.visibility</p:attrName>
                                        </p:attrNameLst>
                                      </p:cBhvr>
                                      <p:to>
                                        <p:strVal val="visible"/>
                                      </p:to>
                                    </p:set>
                                    <p:animEffect transition="in" filter="fade">
                                      <p:cBhvr>
                                        <p:cTn id="89" dur="1000"/>
                                        <p:tgtEl>
                                          <p:spTgt spid="21">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31897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a:t>
            </a:r>
          </a:p>
        </p:txBody>
      </p:sp>
      <p:sp>
        <p:nvSpPr>
          <p:cNvPr id="21" name="Textfeld 20"/>
          <p:cNvSpPr txBox="1"/>
          <p:nvPr/>
        </p:nvSpPr>
        <p:spPr>
          <a:xfrm>
            <a:off x="179514" y="627534"/>
            <a:ext cx="3816422" cy="3985706"/>
          </a:xfrm>
          <a:prstGeom prst="rect">
            <a:avLst/>
          </a:prstGeom>
          <a:solidFill>
            <a:schemeClr val="bg1"/>
          </a:solidFill>
        </p:spPr>
        <p:txBody>
          <a:bodyPr wrap="square" rtlCol="0">
            <a:spAutoFit/>
          </a:bodyPr>
          <a:lstStyle/>
          <a:p>
            <a:pPr eaLnBrk="1" hangingPunct="1"/>
            <a:r>
              <a:rPr lang="de-DE" altLang="de-DE" sz="1100" b="1" dirty="0"/>
              <a:t>Jetzt sind wir dran!</a:t>
            </a:r>
          </a:p>
          <a:p>
            <a:pPr eaLnBrk="1" hangingPunct="1"/>
            <a:endParaRPr lang="de-DE" altLang="de-DE" sz="1100" b="1" dirty="0"/>
          </a:p>
          <a:p>
            <a:pPr eaLnBrk="1" hangingPunct="1"/>
            <a:r>
              <a:rPr lang="de-DE" altLang="de-DE" sz="1100" b="1" dirty="0"/>
              <a:t>Fangen wir an!</a:t>
            </a:r>
          </a:p>
          <a:p>
            <a:pPr eaLnBrk="1" hangingPunct="1"/>
            <a:endParaRPr lang="de-DE" altLang="de-DE" sz="1100" b="1" dirty="0"/>
          </a:p>
          <a:p>
            <a:pPr eaLnBrk="1" hangingPunct="1"/>
            <a:r>
              <a:rPr lang="de-DE" altLang="de-DE" sz="1100" b="1" dirty="0"/>
              <a:t>Arbeiten wir moderner und sicherer!</a:t>
            </a:r>
          </a:p>
          <a:p>
            <a:pPr eaLnBrk="1" hangingPunct="1"/>
            <a:endParaRPr lang="de-DE" altLang="de-DE" sz="1100" b="1" dirty="0"/>
          </a:p>
          <a:p>
            <a:pPr eaLnBrk="1" hangingPunct="1"/>
            <a:r>
              <a:rPr lang="de-DE" altLang="de-DE" sz="1100" b="1" dirty="0"/>
              <a:t>Für unsere Mitarbeiter …</a:t>
            </a:r>
          </a:p>
          <a:p>
            <a:pPr eaLnBrk="1" hangingPunct="1"/>
            <a:endParaRPr lang="de-DE" altLang="de-DE" sz="1100" b="1" dirty="0"/>
          </a:p>
          <a:p>
            <a:pPr eaLnBrk="1" hangingPunct="1"/>
            <a:r>
              <a:rPr lang="de-DE" altLang="de-DE" sz="1100" b="1" dirty="0"/>
              <a:t>und ihre Familien und Freunde.</a:t>
            </a:r>
          </a:p>
          <a:p>
            <a:pPr eaLnBrk="1" hangingPunct="1"/>
            <a:endParaRPr lang="de-DE" altLang="de-DE" sz="1100" b="1" dirty="0"/>
          </a:p>
          <a:p>
            <a:pPr eaLnBrk="1" hangingPunct="1"/>
            <a:r>
              <a:rPr lang="de-DE" altLang="de-DE" sz="1100" b="1" dirty="0"/>
              <a:t>Für uns. </a:t>
            </a:r>
          </a:p>
          <a:p>
            <a:pPr eaLnBrk="1" hangingPunct="1"/>
            <a:endParaRPr lang="de-DE" altLang="de-DE" sz="1100" b="1" dirty="0"/>
          </a:p>
          <a:p>
            <a:pPr eaLnBrk="1" hangingPunct="1"/>
            <a:r>
              <a:rPr lang="de-DE" altLang="de-DE" sz="1100" b="1" dirty="0"/>
              <a:t>Für Nachwuchs in unserem attraktiven Beruf.</a:t>
            </a:r>
          </a:p>
          <a:p>
            <a:pPr eaLnBrk="1" hangingPunct="1"/>
            <a:endParaRPr lang="de-DE" altLang="de-DE" sz="1100" b="1" dirty="0"/>
          </a:p>
          <a:p>
            <a:pPr eaLnBrk="1" hangingPunct="1"/>
            <a:r>
              <a:rPr lang="de-DE" altLang="de-DE" sz="1100" b="1" dirty="0"/>
              <a:t>Morgen geht‘s los!</a:t>
            </a:r>
          </a:p>
          <a:p>
            <a:pPr eaLnBrk="1" hangingPunct="1"/>
            <a:endParaRPr lang="de-DE" altLang="de-DE" sz="1100" b="1" dirty="0"/>
          </a:p>
          <a:p>
            <a:pPr eaLnBrk="1" hangingPunct="1"/>
            <a:r>
              <a:rPr lang="de-DE" altLang="de-DE" sz="1100" b="1" dirty="0"/>
              <a:t>Was können wir anders und sicherer machen?</a:t>
            </a:r>
          </a:p>
          <a:p>
            <a:pPr eaLnBrk="1" hangingPunct="1"/>
            <a:endParaRPr lang="de-DE" altLang="de-DE" sz="1100" b="1" dirty="0"/>
          </a:p>
          <a:p>
            <a:pPr eaLnBrk="1" hangingPunct="1"/>
            <a:r>
              <a:rPr lang="de-DE" altLang="de-DE" sz="1100" b="1" dirty="0"/>
              <a:t>„Moderner und sicherer“ heißt </a:t>
            </a:r>
            <a:r>
              <a:rPr lang="de-DE" altLang="de-DE" sz="1100" b="1" u="sng" dirty="0"/>
              <a:t>nicht</a:t>
            </a:r>
            <a:r>
              <a:rPr lang="de-DE" altLang="de-DE" sz="1100" b="1" dirty="0"/>
              <a:t> </a:t>
            </a:r>
          </a:p>
          <a:p>
            <a:pPr eaLnBrk="1" hangingPunct="1"/>
            <a:r>
              <a:rPr lang="de-DE" altLang="de-DE" sz="1100" b="1" dirty="0"/>
              <a:t>Verzicht auf Tradition und Zimmererromantik.</a:t>
            </a:r>
          </a:p>
          <a:p>
            <a:pPr eaLnBrk="1" hangingPunct="1"/>
            <a:endParaRPr lang="de-DE" altLang="de-DE" sz="1100" b="1" dirty="0"/>
          </a:p>
          <a:p>
            <a:pPr eaLnBrk="1" hangingPunct="1"/>
            <a:r>
              <a:rPr lang="de-DE" altLang="de-DE" sz="1100" b="1" dirty="0"/>
              <a:t>Der Richtbaum bleibt – </a:t>
            </a:r>
          </a:p>
          <a:p>
            <a:pPr eaLnBrk="1" hangingPunct="1"/>
            <a:r>
              <a:rPr lang="de-DE" altLang="de-DE" sz="1100" b="1" dirty="0"/>
              <a:t>er wird nur schon am Boden befestigt.</a:t>
            </a:r>
          </a:p>
        </p:txBody>
      </p:sp>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7242" y="627876"/>
            <a:ext cx="4629254" cy="4135826"/>
          </a:xfrm>
          <a:prstGeom prst="rect">
            <a:avLst/>
          </a:prstGeom>
          <a:noFill/>
          <a:ln>
            <a:noFill/>
          </a:ln>
        </p:spPr>
      </p:pic>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678466"/>
            <a:ext cx="1224136" cy="1224136"/>
          </a:xfrm>
          <a:prstGeom prst="rect">
            <a:avLst/>
          </a:prstGeom>
        </p:spPr>
      </p:pic>
    </p:spTree>
    <p:custDataLst>
      <p:tags r:id="rId1"/>
    </p:custDataLst>
    <p:extLst>
      <p:ext uri="{BB962C8B-B14F-4D97-AF65-F5344CB8AC3E}">
        <p14:creationId xmlns:p14="http://schemas.microsoft.com/office/powerpoint/2010/main" val="1908078665"/>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100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xEl>
                                              <p:pRg st="2" end="2"/>
                                            </p:txEl>
                                          </p:spTgt>
                                        </p:tgtEl>
                                        <p:attrNameLst>
                                          <p:attrName>style.visibility</p:attrName>
                                        </p:attrNameLst>
                                      </p:cBhvr>
                                      <p:to>
                                        <p:strVal val="visible"/>
                                      </p:to>
                                    </p:set>
                                    <p:animEffect transition="in" filter="fade">
                                      <p:cBhvr>
                                        <p:cTn id="18" dur="1000"/>
                                        <p:tgtEl>
                                          <p:spTgt spid="2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xEl>
                                              <p:pRg st="4" end="4"/>
                                            </p:txEl>
                                          </p:spTgt>
                                        </p:tgtEl>
                                        <p:attrNameLst>
                                          <p:attrName>style.visibility</p:attrName>
                                        </p:attrNameLst>
                                      </p:cBhvr>
                                      <p:to>
                                        <p:strVal val="visible"/>
                                      </p:to>
                                    </p:set>
                                    <p:animEffect transition="in" filter="fade">
                                      <p:cBhvr>
                                        <p:cTn id="23" dur="1000"/>
                                        <p:tgtEl>
                                          <p:spTgt spid="21">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xEl>
                                              <p:pRg st="6" end="6"/>
                                            </p:txEl>
                                          </p:spTgt>
                                        </p:tgtEl>
                                        <p:attrNameLst>
                                          <p:attrName>style.visibility</p:attrName>
                                        </p:attrNameLst>
                                      </p:cBhvr>
                                      <p:to>
                                        <p:strVal val="visible"/>
                                      </p:to>
                                    </p:set>
                                    <p:animEffect transition="in" filter="fade">
                                      <p:cBhvr>
                                        <p:cTn id="28" dur="1000"/>
                                        <p:tgtEl>
                                          <p:spTgt spid="21">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xEl>
                                              <p:pRg st="8" end="8"/>
                                            </p:txEl>
                                          </p:spTgt>
                                        </p:tgtEl>
                                        <p:attrNameLst>
                                          <p:attrName>style.visibility</p:attrName>
                                        </p:attrNameLst>
                                      </p:cBhvr>
                                      <p:to>
                                        <p:strVal val="visible"/>
                                      </p:to>
                                    </p:set>
                                    <p:animEffect transition="in" filter="fade">
                                      <p:cBhvr>
                                        <p:cTn id="33" dur="1000"/>
                                        <p:tgtEl>
                                          <p:spTgt spid="21">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1">
                                            <p:txEl>
                                              <p:pRg st="10" end="10"/>
                                            </p:txEl>
                                          </p:spTgt>
                                        </p:tgtEl>
                                        <p:attrNameLst>
                                          <p:attrName>style.visibility</p:attrName>
                                        </p:attrNameLst>
                                      </p:cBhvr>
                                      <p:to>
                                        <p:strVal val="visible"/>
                                      </p:to>
                                    </p:set>
                                    <p:animEffect transition="in" filter="fade">
                                      <p:cBhvr>
                                        <p:cTn id="38" dur="1000"/>
                                        <p:tgtEl>
                                          <p:spTgt spid="21">
                                            <p:txEl>
                                              <p:pRg st="10" end="1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
                                            <p:txEl>
                                              <p:pRg st="12" end="12"/>
                                            </p:txEl>
                                          </p:spTgt>
                                        </p:tgtEl>
                                        <p:attrNameLst>
                                          <p:attrName>style.visibility</p:attrName>
                                        </p:attrNameLst>
                                      </p:cBhvr>
                                      <p:to>
                                        <p:strVal val="visible"/>
                                      </p:to>
                                    </p:set>
                                    <p:animEffect transition="in" filter="fade">
                                      <p:cBhvr>
                                        <p:cTn id="43" dur="1000"/>
                                        <p:tgtEl>
                                          <p:spTgt spid="21">
                                            <p:txEl>
                                              <p:pRg st="12" end="1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xEl>
                                              <p:pRg st="14" end="14"/>
                                            </p:txEl>
                                          </p:spTgt>
                                        </p:tgtEl>
                                        <p:attrNameLst>
                                          <p:attrName>style.visibility</p:attrName>
                                        </p:attrNameLst>
                                      </p:cBhvr>
                                      <p:to>
                                        <p:strVal val="visible"/>
                                      </p:to>
                                    </p:set>
                                    <p:animEffect transition="in" filter="fade">
                                      <p:cBhvr>
                                        <p:cTn id="48" dur="1000"/>
                                        <p:tgtEl>
                                          <p:spTgt spid="21">
                                            <p:txEl>
                                              <p:pRg st="14" end="1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1">
                                            <p:txEl>
                                              <p:pRg st="16" end="16"/>
                                            </p:txEl>
                                          </p:spTgt>
                                        </p:tgtEl>
                                        <p:attrNameLst>
                                          <p:attrName>style.visibility</p:attrName>
                                        </p:attrNameLst>
                                      </p:cBhvr>
                                      <p:to>
                                        <p:strVal val="visible"/>
                                      </p:to>
                                    </p:set>
                                    <p:animEffect transition="in" filter="fade">
                                      <p:cBhvr>
                                        <p:cTn id="53" dur="1000"/>
                                        <p:tgtEl>
                                          <p:spTgt spid="21">
                                            <p:txEl>
                                              <p:pRg st="16" end="16"/>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1">
                                            <p:txEl>
                                              <p:pRg st="18" end="18"/>
                                            </p:txEl>
                                          </p:spTgt>
                                        </p:tgtEl>
                                        <p:attrNameLst>
                                          <p:attrName>style.visibility</p:attrName>
                                        </p:attrNameLst>
                                      </p:cBhvr>
                                      <p:to>
                                        <p:strVal val="visible"/>
                                      </p:to>
                                    </p:set>
                                    <p:animEffect transition="in" filter="fade">
                                      <p:cBhvr>
                                        <p:cTn id="58" dur="1000"/>
                                        <p:tgtEl>
                                          <p:spTgt spid="21">
                                            <p:txEl>
                                              <p:pRg st="18" end="1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1">
                                            <p:txEl>
                                              <p:pRg st="19" end="19"/>
                                            </p:txEl>
                                          </p:spTgt>
                                        </p:tgtEl>
                                        <p:attrNameLst>
                                          <p:attrName>style.visibility</p:attrName>
                                        </p:attrNameLst>
                                      </p:cBhvr>
                                      <p:to>
                                        <p:strVal val="visible"/>
                                      </p:to>
                                    </p:set>
                                    <p:animEffect transition="in" filter="fade">
                                      <p:cBhvr>
                                        <p:cTn id="63" dur="1000"/>
                                        <p:tgtEl>
                                          <p:spTgt spid="21">
                                            <p:txEl>
                                              <p:pRg st="19" end="19"/>
                                            </p:txEl>
                                          </p:spTgt>
                                        </p:tgtEl>
                                      </p:cBhvr>
                                    </p:animEffect>
                                  </p:childTnLst>
                                </p:cTn>
                              </p:par>
                            </p:childTnLst>
                          </p:cTn>
                        </p:par>
                        <p:par>
                          <p:cTn id="64" fill="hold">
                            <p:stCondLst>
                              <p:cond delay="1000"/>
                            </p:stCondLst>
                            <p:childTnLst>
                              <p:par>
                                <p:cTn id="65" presetID="1" presetClass="entr" presetSubtype="0" fill="hold" nodeType="afterEffect">
                                  <p:stCondLst>
                                    <p:cond delay="0"/>
                                  </p:stCondLst>
                                  <p:childTnLst>
                                    <p:set>
                                      <p:cBhvr>
                                        <p:cTn id="66" dur="1" fill="hold">
                                          <p:stCondLst>
                                            <p:cond delay="999"/>
                                          </p:stCondLst>
                                        </p:cTn>
                                        <p:tgtEl>
                                          <p:spTgt spid="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1">
                                            <p:txEl>
                                              <p:pRg st="21" end="21"/>
                                            </p:txEl>
                                          </p:spTgt>
                                        </p:tgtEl>
                                        <p:attrNameLst>
                                          <p:attrName>style.visibility</p:attrName>
                                        </p:attrNameLst>
                                      </p:cBhvr>
                                      <p:to>
                                        <p:strVal val="visible"/>
                                      </p:to>
                                    </p:set>
                                    <p:animEffect transition="in" filter="fade">
                                      <p:cBhvr>
                                        <p:cTn id="71" dur="1000"/>
                                        <p:tgtEl>
                                          <p:spTgt spid="21">
                                            <p:txEl>
                                              <p:pRg st="21" end="2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1">
                                            <p:txEl>
                                              <p:pRg st="22" end="22"/>
                                            </p:txEl>
                                          </p:spTgt>
                                        </p:tgtEl>
                                        <p:attrNameLst>
                                          <p:attrName>style.visibility</p:attrName>
                                        </p:attrNameLst>
                                      </p:cBhvr>
                                      <p:to>
                                        <p:strVal val="visible"/>
                                      </p:to>
                                    </p:set>
                                    <p:animEffect transition="in" filter="fade">
                                      <p:cBhvr>
                                        <p:cTn id="76" dur="1000"/>
                                        <p:tgtEl>
                                          <p:spTgt spid="21">
                                            <p:txEl>
                                              <p:pRg st="22" end="2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44038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Vielen Dank für Ihre Aufmerksamkeit!</a:t>
            </a:r>
          </a:p>
        </p:txBody>
      </p:sp>
      <p:sp>
        <p:nvSpPr>
          <p:cNvPr id="21" name="Textfeld 20"/>
          <p:cNvSpPr txBox="1"/>
          <p:nvPr/>
        </p:nvSpPr>
        <p:spPr>
          <a:xfrm>
            <a:off x="179514" y="627534"/>
            <a:ext cx="4176462" cy="4093428"/>
          </a:xfrm>
          <a:prstGeom prst="rect">
            <a:avLst/>
          </a:prstGeom>
          <a:solidFill>
            <a:schemeClr val="bg1"/>
          </a:solidFill>
        </p:spPr>
        <p:txBody>
          <a:bodyPr wrap="square" rtlCol="0">
            <a:spAutoFit/>
          </a:bodyPr>
          <a:lstStyle/>
          <a:p>
            <a:r>
              <a:rPr lang="de-DE" sz="1000" b="1" dirty="0"/>
              <a:t>Idee: Zimmermeister Elmar Mette, </a:t>
            </a:r>
          </a:p>
          <a:p>
            <a:r>
              <a:rPr lang="de-DE" altLang="de-DE" sz="1000" b="1" dirty="0"/>
              <a:t>Bundesbildungszentrum des Zimmerer- u. Ausbaugewerbes</a:t>
            </a:r>
            <a:endParaRPr lang="de-DE" sz="1000" b="1" dirty="0"/>
          </a:p>
          <a:p>
            <a:endParaRPr lang="de-DE" sz="1000" b="1" dirty="0"/>
          </a:p>
          <a:p>
            <a:r>
              <a:rPr lang="de-DE" sz="1000" b="1" dirty="0"/>
              <a:t>Vielen Dank für die Unterstützung durch:</a:t>
            </a:r>
          </a:p>
          <a:p>
            <a:endParaRPr lang="de-DE" sz="1000" b="1" dirty="0"/>
          </a:p>
          <a:p>
            <a:r>
              <a:rPr lang="de-DE" sz="1000" b="1" dirty="0"/>
              <a:t>Zeitschrift „</a:t>
            </a:r>
            <a:r>
              <a:rPr lang="de-DE" altLang="de-DE" sz="1000" b="1" dirty="0"/>
              <a:t>Der Zimmermann“</a:t>
            </a:r>
          </a:p>
          <a:p>
            <a:endParaRPr lang="de-DE" sz="1000" b="1" dirty="0"/>
          </a:p>
          <a:p>
            <a:pPr eaLnBrk="1" hangingPunct="1"/>
            <a:r>
              <a:rPr lang="de-DE" altLang="de-DE" sz="1000" b="1" dirty="0"/>
              <a:t>Holzbau Deutschland – Bund Deutscher Zimmermeister</a:t>
            </a:r>
          </a:p>
          <a:p>
            <a:pPr eaLnBrk="1" hangingPunct="1"/>
            <a:r>
              <a:rPr lang="de-DE" altLang="de-DE" sz="1000" b="1" dirty="0"/>
              <a:t>Holzbau Deutschland – Verband Hessischer Zimmermeister</a:t>
            </a:r>
          </a:p>
          <a:p>
            <a:pPr eaLnBrk="1" hangingPunct="1"/>
            <a:endParaRPr lang="de-DE" altLang="de-DE" sz="1000" b="1" dirty="0"/>
          </a:p>
          <a:p>
            <a:pPr eaLnBrk="1" hangingPunct="1"/>
            <a:r>
              <a:rPr lang="de-DE" altLang="de-DE" sz="1000" b="1" dirty="0"/>
              <a:t>BG BAU</a:t>
            </a:r>
          </a:p>
          <a:p>
            <a:pPr eaLnBrk="1" hangingPunct="1"/>
            <a:endParaRPr lang="de-DE" altLang="de-DE" sz="1000" b="1" dirty="0"/>
          </a:p>
          <a:p>
            <a:pPr eaLnBrk="1" hangingPunct="1"/>
            <a:r>
              <a:rPr lang="de-DE" altLang="de-DE" sz="1000" b="1" dirty="0"/>
              <a:t>Dr. Jens H. Utsch</a:t>
            </a:r>
          </a:p>
          <a:p>
            <a:pPr eaLnBrk="1" hangingPunct="1"/>
            <a:endParaRPr lang="de-DE" altLang="de-DE" sz="1000" b="1" dirty="0"/>
          </a:p>
          <a:p>
            <a:pPr eaLnBrk="1" hangingPunct="1"/>
            <a:r>
              <a:rPr lang="de-DE" altLang="de-DE" sz="1000" b="1" dirty="0"/>
              <a:t>KOMZET BAU Bühl</a:t>
            </a:r>
          </a:p>
          <a:p>
            <a:pPr eaLnBrk="1" hangingPunct="1"/>
            <a:endParaRPr lang="de-DE" altLang="de-DE" sz="1000" b="1" dirty="0"/>
          </a:p>
          <a:p>
            <a:pPr eaLnBrk="1" hangingPunct="1"/>
            <a:r>
              <a:rPr lang="de-DE" altLang="de-DE" sz="1000" b="1" dirty="0"/>
              <a:t>Palfinger</a:t>
            </a:r>
          </a:p>
          <a:p>
            <a:pPr eaLnBrk="1" hangingPunct="1"/>
            <a:r>
              <a:rPr lang="de-DE" altLang="de-DE" sz="1000" b="1" dirty="0" err="1"/>
              <a:t>bauer</a:t>
            </a:r>
            <a:r>
              <a:rPr lang="de-DE" altLang="de-DE" sz="1000" b="1" dirty="0"/>
              <a:t> </a:t>
            </a:r>
            <a:r>
              <a:rPr lang="de-DE" altLang="de-DE" sz="1000" b="1" dirty="0" err="1"/>
              <a:t>technik</a:t>
            </a:r>
            <a:endParaRPr lang="de-DE" altLang="de-DE" sz="1000" b="1" dirty="0"/>
          </a:p>
          <a:p>
            <a:pPr eaLnBrk="1" hangingPunct="1"/>
            <a:r>
              <a:rPr lang="de-DE" altLang="de-DE" sz="1000" b="1" dirty="0"/>
              <a:t>cadwork </a:t>
            </a:r>
            <a:r>
              <a:rPr lang="de-DE" altLang="de-DE" sz="1000" b="1" dirty="0" err="1"/>
              <a:t>informatik</a:t>
            </a:r>
            <a:endParaRPr lang="de-DE" altLang="de-DE" sz="1000" b="1" dirty="0"/>
          </a:p>
          <a:p>
            <a:pPr eaLnBrk="1" hangingPunct="1"/>
            <a:r>
              <a:rPr lang="de-DE" altLang="de-DE" sz="1000" b="1" dirty="0"/>
              <a:t>Auwärter</a:t>
            </a:r>
          </a:p>
          <a:p>
            <a:pPr eaLnBrk="1" hangingPunct="1"/>
            <a:r>
              <a:rPr lang="de-DE" altLang="de-DE" sz="1000" b="1" dirty="0"/>
              <a:t>ST Quadrat</a:t>
            </a:r>
          </a:p>
          <a:p>
            <a:pPr eaLnBrk="1" hangingPunct="1"/>
            <a:r>
              <a:rPr lang="de-DE" altLang="de-DE" sz="1000" b="1" dirty="0"/>
              <a:t>Michi </a:t>
            </a:r>
            <a:r>
              <a:rPr lang="de-DE" altLang="de-DE" sz="1000" b="1" dirty="0" err="1"/>
              <a:t>Späni</a:t>
            </a:r>
            <a:endParaRPr lang="de-DE" altLang="de-DE" sz="1000" b="1" dirty="0"/>
          </a:p>
          <a:p>
            <a:pPr eaLnBrk="1" hangingPunct="1"/>
            <a:r>
              <a:rPr lang="de-DE" altLang="de-DE" sz="1000" b="1" dirty="0"/>
              <a:t>IKAR</a:t>
            </a:r>
          </a:p>
          <a:p>
            <a:pPr eaLnBrk="1" hangingPunct="1"/>
            <a:endParaRPr lang="de-DE" altLang="de-DE" sz="1000" b="1" dirty="0"/>
          </a:p>
          <a:p>
            <a:pPr eaLnBrk="1" hangingPunct="1"/>
            <a:r>
              <a:rPr lang="de-DE" altLang="de-DE" sz="1000" b="1" dirty="0"/>
              <a:t>und die vielen Anregungen </a:t>
            </a:r>
          </a:p>
          <a:p>
            <a:pPr eaLnBrk="1" hangingPunct="1"/>
            <a:r>
              <a:rPr lang="de-DE" altLang="de-DE" sz="1000" b="1" dirty="0"/>
              <a:t>von Zimmererkolleginnen und -kollegen.</a:t>
            </a:r>
          </a:p>
        </p:txBody>
      </p:sp>
      <p:pic>
        <p:nvPicPr>
          <p:cNvPr id="5" name="Bild 1" descr="BFHA_Aktionslogo_auf_DIN_A2.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25777">
            <a:off x="4563094" y="732510"/>
            <a:ext cx="2001731" cy="1270695"/>
          </a:xfrm>
          <a:prstGeom prst="rect">
            <a:avLst/>
          </a:prstGeom>
        </p:spPr>
      </p:pic>
      <p:pic>
        <p:nvPicPr>
          <p:cNvPr id="7" name="Bild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1635" y="681511"/>
            <a:ext cx="2106806" cy="1196010"/>
          </a:xfrm>
          <a:prstGeom prst="rect">
            <a:avLst/>
          </a:prstGeom>
        </p:spPr>
      </p:pic>
      <p:pic>
        <p:nvPicPr>
          <p:cNvPr id="8" name="Grafik 7"/>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318984" y="2108181"/>
            <a:ext cx="2781407" cy="2929382"/>
          </a:xfrm>
          <a:prstGeom prst="rect">
            <a:avLst/>
          </a:prstGeom>
          <a:noFill/>
          <a:ln>
            <a:noFill/>
          </a:ln>
        </p:spPr>
      </p:pic>
    </p:spTree>
    <p:custDataLst>
      <p:tags r:id="rId1"/>
    </p:custDataLst>
    <p:extLst>
      <p:ext uri="{BB962C8B-B14F-4D97-AF65-F5344CB8AC3E}">
        <p14:creationId xmlns:p14="http://schemas.microsoft.com/office/powerpoint/2010/main" val="88342057"/>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1000"/>
                                  </p:stCondLst>
                                  <p:childTnLst>
                                    <p:set>
                                      <p:cBhvr>
                                        <p:cTn id="15" dur="1" fill="hold">
                                          <p:stCondLst>
                                            <p:cond delay="0"/>
                                          </p:stCondLst>
                                        </p:cTn>
                                        <p:tgtEl>
                                          <p:spTgt spid="21">
                                            <p:bg/>
                                          </p:spTgt>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21">
                                            <p:txEl>
                                              <p:pRg st="0" end="0"/>
                                            </p:txEl>
                                          </p:spTgt>
                                        </p:tgtEl>
                                        <p:attrNameLst>
                                          <p:attrName>style.visibility</p:attrName>
                                        </p:attrNameLst>
                                      </p:cBhvr>
                                      <p:to>
                                        <p:strVal val="visible"/>
                                      </p:to>
                                    </p:set>
                                  </p:childTnLst>
                                </p:cTn>
                              </p:par>
                            </p:childTnLst>
                          </p:cTn>
                        </p:par>
                        <p:par>
                          <p:cTn id="18" fill="hold">
                            <p:stCondLst>
                              <p:cond delay="3000"/>
                            </p:stCondLst>
                            <p:childTnLst>
                              <p:par>
                                <p:cTn id="19" presetID="1" presetClass="entr" presetSubtype="0" fill="hold" grpId="0" nodeType="afterEffect">
                                  <p:stCondLst>
                                    <p:cond delay="500"/>
                                  </p:stCondLst>
                                  <p:childTnLst>
                                    <p:set>
                                      <p:cBhvr>
                                        <p:cTn id="20"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1000"/>
                                  </p:stCondLst>
                                  <p:childTnLst>
                                    <p:set>
                                      <p:cBhvr>
                                        <p:cTn id="24" dur="1" fill="hold">
                                          <p:stCondLst>
                                            <p:cond delay="0"/>
                                          </p:stCondLst>
                                        </p:cTn>
                                        <p:tgtEl>
                                          <p:spTgt spid="21">
                                            <p:txEl>
                                              <p:pRg st="3" end="3"/>
                                            </p:txEl>
                                          </p:spTgt>
                                        </p:tgtEl>
                                        <p:attrNameLst>
                                          <p:attrName>style.visibility</p:attrName>
                                        </p:attrNameLst>
                                      </p:cBhvr>
                                      <p:to>
                                        <p:strVal val="visible"/>
                                      </p:to>
                                    </p:set>
                                  </p:childTnLst>
                                </p:cTn>
                              </p:par>
                            </p:childTnLst>
                          </p:cTn>
                        </p:par>
                        <p:par>
                          <p:cTn id="25" fill="hold">
                            <p:stCondLst>
                              <p:cond delay="1000"/>
                            </p:stCondLst>
                            <p:childTnLst>
                              <p:par>
                                <p:cTn id="26" presetID="1" presetClass="entr" presetSubtype="0" fill="hold" grpId="0" nodeType="afterEffect">
                                  <p:stCondLst>
                                    <p:cond delay="1000"/>
                                  </p:stCondLst>
                                  <p:childTnLst>
                                    <p:set>
                                      <p:cBhvr>
                                        <p:cTn id="27" dur="1" fill="hold">
                                          <p:stCondLst>
                                            <p:cond delay="0"/>
                                          </p:stCondLst>
                                        </p:cTn>
                                        <p:tgtEl>
                                          <p:spTgt spid="21">
                                            <p:txEl>
                                              <p:pRg st="5" end="5"/>
                                            </p:txEl>
                                          </p:spTgt>
                                        </p:tgtEl>
                                        <p:attrNameLst>
                                          <p:attrName>style.visibility</p:attrName>
                                        </p:attrNameLst>
                                      </p:cBhvr>
                                      <p:to>
                                        <p:strVal val="visible"/>
                                      </p:to>
                                    </p:set>
                                  </p:child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0"/>
                                          </p:stCondLst>
                                        </p:cTn>
                                        <p:tgtEl>
                                          <p:spTgt spid="21">
                                            <p:txEl>
                                              <p:pRg st="7" end="7"/>
                                            </p:txEl>
                                          </p:spTgt>
                                        </p:tgtEl>
                                        <p:attrNameLst>
                                          <p:attrName>style.visibility</p:attrName>
                                        </p:attrNameLst>
                                      </p:cBhvr>
                                      <p:to>
                                        <p:strVal val="visible"/>
                                      </p:to>
                                    </p:set>
                                  </p:childTnLst>
                                </p:cTn>
                              </p:par>
                            </p:childTnLst>
                          </p:cTn>
                        </p:par>
                        <p:par>
                          <p:cTn id="31" fill="hold">
                            <p:stCondLst>
                              <p:cond delay="3000"/>
                            </p:stCondLst>
                            <p:childTnLst>
                              <p:par>
                                <p:cTn id="32" presetID="1" presetClass="entr" presetSubtype="0" fill="hold" grpId="0" nodeType="afterEffect">
                                  <p:stCondLst>
                                    <p:cond delay="1000"/>
                                  </p:stCondLst>
                                  <p:childTnLst>
                                    <p:set>
                                      <p:cBhvr>
                                        <p:cTn id="33" dur="1" fill="hold">
                                          <p:stCondLst>
                                            <p:cond delay="0"/>
                                          </p:stCondLst>
                                        </p:cTn>
                                        <p:tgtEl>
                                          <p:spTgt spid="21">
                                            <p:txEl>
                                              <p:pRg st="8" end="8"/>
                                            </p:txEl>
                                          </p:spTgt>
                                        </p:tgtEl>
                                        <p:attrNameLst>
                                          <p:attrName>style.visibility</p:attrName>
                                        </p:attrNameLst>
                                      </p:cBhvr>
                                      <p:to>
                                        <p:strVal val="visible"/>
                                      </p:to>
                                    </p:set>
                                  </p:childTnLst>
                                </p:cTn>
                              </p:par>
                            </p:childTnLst>
                          </p:cTn>
                        </p:par>
                        <p:par>
                          <p:cTn id="34" fill="hold">
                            <p:stCondLst>
                              <p:cond delay="4000"/>
                            </p:stCondLst>
                            <p:childTnLst>
                              <p:par>
                                <p:cTn id="35" presetID="1" presetClass="entr" presetSubtype="0" fill="hold" grpId="0" nodeType="afterEffect">
                                  <p:stCondLst>
                                    <p:cond delay="1000"/>
                                  </p:stCondLst>
                                  <p:childTnLst>
                                    <p:set>
                                      <p:cBhvr>
                                        <p:cTn id="36" dur="1" fill="hold">
                                          <p:stCondLst>
                                            <p:cond delay="0"/>
                                          </p:stCondLst>
                                        </p:cTn>
                                        <p:tgtEl>
                                          <p:spTgt spid="21">
                                            <p:txEl>
                                              <p:pRg st="10" end="10"/>
                                            </p:txEl>
                                          </p:spTgt>
                                        </p:tgtEl>
                                        <p:attrNameLst>
                                          <p:attrName>style.visibility</p:attrName>
                                        </p:attrNameLst>
                                      </p:cBhvr>
                                      <p:to>
                                        <p:strVal val="visible"/>
                                      </p:to>
                                    </p:set>
                                  </p:childTnLst>
                                </p:cTn>
                              </p:par>
                            </p:childTnLst>
                          </p:cTn>
                        </p:par>
                        <p:par>
                          <p:cTn id="37" fill="hold">
                            <p:stCondLst>
                              <p:cond delay="5000"/>
                            </p:stCondLst>
                            <p:childTnLst>
                              <p:par>
                                <p:cTn id="38" presetID="1" presetClass="entr" presetSubtype="0" fill="hold" grpId="0" nodeType="afterEffect">
                                  <p:stCondLst>
                                    <p:cond delay="0"/>
                                  </p:stCondLst>
                                  <p:childTnLst>
                                    <p:set>
                                      <p:cBhvr>
                                        <p:cTn id="39" dur="1" fill="hold">
                                          <p:stCondLst>
                                            <p:cond delay="0"/>
                                          </p:stCondLst>
                                        </p:cTn>
                                        <p:tgtEl>
                                          <p:spTgt spid="21">
                                            <p:txEl>
                                              <p:pRg st="12" end="12"/>
                                            </p:txEl>
                                          </p:spTgt>
                                        </p:tgtEl>
                                        <p:attrNameLst>
                                          <p:attrName>style.visibility</p:attrName>
                                        </p:attrNameLst>
                                      </p:cBhvr>
                                      <p:to>
                                        <p:strVal val="visible"/>
                                      </p:to>
                                    </p:set>
                                  </p:childTnLst>
                                </p:cTn>
                              </p:par>
                            </p:childTnLst>
                          </p:cTn>
                        </p:par>
                        <p:par>
                          <p:cTn id="40" fill="hold">
                            <p:stCondLst>
                              <p:cond delay="5000"/>
                            </p:stCondLst>
                            <p:childTnLst>
                              <p:par>
                                <p:cTn id="41" presetID="1" presetClass="entr" presetSubtype="0" fill="hold" grpId="0" nodeType="afterEffect">
                                  <p:stCondLst>
                                    <p:cond delay="1000"/>
                                  </p:stCondLst>
                                  <p:childTnLst>
                                    <p:set>
                                      <p:cBhvr>
                                        <p:cTn id="42" dur="1" fill="hold">
                                          <p:stCondLst>
                                            <p:cond delay="0"/>
                                          </p:stCondLst>
                                        </p:cTn>
                                        <p:tgtEl>
                                          <p:spTgt spid="21">
                                            <p:txEl>
                                              <p:pRg st="14" end="14"/>
                                            </p:txEl>
                                          </p:spTgt>
                                        </p:tgtEl>
                                        <p:attrNameLst>
                                          <p:attrName>style.visibility</p:attrName>
                                        </p:attrNameLst>
                                      </p:cBhvr>
                                      <p:to>
                                        <p:strVal val="visible"/>
                                      </p:to>
                                    </p:set>
                                  </p:childTnLst>
                                </p:cTn>
                              </p:par>
                            </p:childTnLst>
                          </p:cTn>
                        </p:par>
                        <p:par>
                          <p:cTn id="43" fill="hold">
                            <p:stCondLst>
                              <p:cond delay="6000"/>
                            </p:stCondLst>
                            <p:childTnLst>
                              <p:par>
                                <p:cTn id="44" presetID="1" presetClass="entr" presetSubtype="0" fill="hold" grpId="0" nodeType="afterEffect">
                                  <p:stCondLst>
                                    <p:cond delay="1000"/>
                                  </p:stCondLst>
                                  <p:childTnLst>
                                    <p:set>
                                      <p:cBhvr>
                                        <p:cTn id="45" dur="1" fill="hold">
                                          <p:stCondLst>
                                            <p:cond delay="0"/>
                                          </p:stCondLst>
                                        </p:cTn>
                                        <p:tgtEl>
                                          <p:spTgt spid="21">
                                            <p:txEl>
                                              <p:pRg st="16" end="16"/>
                                            </p:txEl>
                                          </p:spTgt>
                                        </p:tgtEl>
                                        <p:attrNameLst>
                                          <p:attrName>style.visibility</p:attrName>
                                        </p:attrNameLst>
                                      </p:cBhvr>
                                      <p:to>
                                        <p:strVal val="visible"/>
                                      </p:to>
                                    </p:set>
                                  </p:childTnLst>
                                </p:cTn>
                              </p:par>
                            </p:childTnLst>
                          </p:cTn>
                        </p:par>
                        <p:par>
                          <p:cTn id="46" fill="hold">
                            <p:stCondLst>
                              <p:cond delay="7000"/>
                            </p:stCondLst>
                            <p:childTnLst>
                              <p:par>
                                <p:cTn id="47" presetID="1" presetClass="entr" presetSubtype="0" fill="hold" grpId="0" nodeType="afterEffect">
                                  <p:stCondLst>
                                    <p:cond delay="1000"/>
                                  </p:stCondLst>
                                  <p:childTnLst>
                                    <p:set>
                                      <p:cBhvr>
                                        <p:cTn id="48" dur="1" fill="hold">
                                          <p:stCondLst>
                                            <p:cond delay="0"/>
                                          </p:stCondLst>
                                        </p:cTn>
                                        <p:tgtEl>
                                          <p:spTgt spid="21">
                                            <p:txEl>
                                              <p:pRg st="17" end="17"/>
                                            </p:txEl>
                                          </p:spTgt>
                                        </p:tgtEl>
                                        <p:attrNameLst>
                                          <p:attrName>style.visibility</p:attrName>
                                        </p:attrNameLst>
                                      </p:cBhvr>
                                      <p:to>
                                        <p:strVal val="visible"/>
                                      </p:to>
                                    </p:set>
                                  </p:childTnLst>
                                </p:cTn>
                              </p:par>
                            </p:childTnLst>
                          </p:cTn>
                        </p:par>
                        <p:par>
                          <p:cTn id="49" fill="hold">
                            <p:stCondLst>
                              <p:cond delay="8000"/>
                            </p:stCondLst>
                            <p:childTnLst>
                              <p:par>
                                <p:cTn id="50" presetID="1" presetClass="entr" presetSubtype="0" fill="hold" grpId="0" nodeType="afterEffect">
                                  <p:stCondLst>
                                    <p:cond delay="1000"/>
                                  </p:stCondLst>
                                  <p:childTnLst>
                                    <p:set>
                                      <p:cBhvr>
                                        <p:cTn id="51" dur="1" fill="hold">
                                          <p:stCondLst>
                                            <p:cond delay="0"/>
                                          </p:stCondLst>
                                        </p:cTn>
                                        <p:tgtEl>
                                          <p:spTgt spid="21">
                                            <p:txEl>
                                              <p:pRg st="18" end="18"/>
                                            </p:txEl>
                                          </p:spTgt>
                                        </p:tgtEl>
                                        <p:attrNameLst>
                                          <p:attrName>style.visibility</p:attrName>
                                        </p:attrNameLst>
                                      </p:cBhvr>
                                      <p:to>
                                        <p:strVal val="visible"/>
                                      </p:to>
                                    </p:set>
                                  </p:childTnLst>
                                </p:cTn>
                              </p:par>
                            </p:childTnLst>
                          </p:cTn>
                        </p:par>
                        <p:par>
                          <p:cTn id="52" fill="hold">
                            <p:stCondLst>
                              <p:cond delay="9000"/>
                            </p:stCondLst>
                            <p:childTnLst>
                              <p:par>
                                <p:cTn id="53" presetID="1" presetClass="entr" presetSubtype="0" fill="hold" grpId="0" nodeType="afterEffect">
                                  <p:stCondLst>
                                    <p:cond delay="0"/>
                                  </p:stCondLst>
                                  <p:childTnLst>
                                    <p:set>
                                      <p:cBhvr>
                                        <p:cTn id="54" dur="1" fill="hold">
                                          <p:stCondLst>
                                            <p:cond delay="0"/>
                                          </p:stCondLst>
                                        </p:cTn>
                                        <p:tgtEl>
                                          <p:spTgt spid="21">
                                            <p:txEl>
                                              <p:pRg st="19" end="19"/>
                                            </p:txEl>
                                          </p:spTgt>
                                        </p:tgtEl>
                                        <p:attrNameLst>
                                          <p:attrName>style.visibility</p:attrName>
                                        </p:attrNameLst>
                                      </p:cBhvr>
                                      <p:to>
                                        <p:strVal val="visible"/>
                                      </p:to>
                                    </p:set>
                                  </p:childTnLst>
                                </p:cTn>
                              </p:par>
                            </p:childTnLst>
                          </p:cTn>
                        </p:par>
                        <p:par>
                          <p:cTn id="55" fill="hold">
                            <p:stCondLst>
                              <p:cond delay="9000"/>
                            </p:stCondLst>
                            <p:childTnLst>
                              <p:par>
                                <p:cTn id="56" presetID="1" presetClass="entr" presetSubtype="0" fill="hold" grpId="0" nodeType="afterEffect">
                                  <p:stCondLst>
                                    <p:cond delay="0"/>
                                  </p:stCondLst>
                                  <p:childTnLst>
                                    <p:set>
                                      <p:cBhvr>
                                        <p:cTn id="57" dur="1" fill="hold">
                                          <p:stCondLst>
                                            <p:cond delay="0"/>
                                          </p:stCondLst>
                                        </p:cTn>
                                        <p:tgtEl>
                                          <p:spTgt spid="21">
                                            <p:txEl>
                                              <p:pRg st="20" end="20"/>
                                            </p:txEl>
                                          </p:spTgt>
                                        </p:tgtEl>
                                        <p:attrNameLst>
                                          <p:attrName>style.visibility</p:attrName>
                                        </p:attrNameLst>
                                      </p:cBhvr>
                                      <p:to>
                                        <p:strVal val="visible"/>
                                      </p:to>
                                    </p:set>
                                  </p:childTnLst>
                                </p:cTn>
                              </p:par>
                            </p:childTnLst>
                          </p:cTn>
                        </p:par>
                        <p:par>
                          <p:cTn id="58" fill="hold">
                            <p:stCondLst>
                              <p:cond delay="9000"/>
                            </p:stCondLst>
                            <p:childTnLst>
                              <p:par>
                                <p:cTn id="59" presetID="1" presetClass="entr" presetSubtype="0" fill="hold" grpId="0" nodeType="afterEffect">
                                  <p:stCondLst>
                                    <p:cond delay="0"/>
                                  </p:stCondLst>
                                  <p:childTnLst>
                                    <p:set>
                                      <p:cBhvr>
                                        <p:cTn id="60" dur="1" fill="hold">
                                          <p:stCondLst>
                                            <p:cond delay="0"/>
                                          </p:stCondLst>
                                        </p:cTn>
                                        <p:tgtEl>
                                          <p:spTgt spid="21">
                                            <p:txEl>
                                              <p:pRg st="21" end="21"/>
                                            </p:txEl>
                                          </p:spTgt>
                                        </p:tgtEl>
                                        <p:attrNameLst>
                                          <p:attrName>style.visibility</p:attrName>
                                        </p:attrNameLst>
                                      </p:cBhvr>
                                      <p:to>
                                        <p:strVal val="visible"/>
                                      </p:to>
                                    </p:set>
                                  </p:child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0"/>
                                          </p:stCondLst>
                                        </p:cTn>
                                        <p:tgtEl>
                                          <p:spTgt spid="21">
                                            <p:txEl>
                                              <p:pRg st="22" end="22"/>
                                            </p:txEl>
                                          </p:spTgt>
                                        </p:tgtEl>
                                        <p:attrNameLst>
                                          <p:attrName>style.visibility</p:attrName>
                                        </p:attrNameLst>
                                      </p:cBhvr>
                                      <p:to>
                                        <p:strVal val="visible"/>
                                      </p:to>
                                    </p:set>
                                  </p:childTnLst>
                                </p:cTn>
                              </p:par>
                            </p:childTnLst>
                          </p:cTn>
                        </p:par>
                        <p:par>
                          <p:cTn id="64" fill="hold">
                            <p:stCondLst>
                              <p:cond delay="9000"/>
                            </p:stCondLst>
                            <p:childTnLst>
                              <p:par>
                                <p:cTn id="65" presetID="1" presetClass="entr" presetSubtype="0" fill="hold" grpId="0" nodeType="afterEffect">
                                  <p:stCondLst>
                                    <p:cond delay="1000"/>
                                  </p:stCondLst>
                                  <p:childTnLst>
                                    <p:set>
                                      <p:cBhvr>
                                        <p:cTn id="66" dur="1" fill="hold">
                                          <p:stCondLst>
                                            <p:cond delay="0"/>
                                          </p:stCondLst>
                                        </p:cTn>
                                        <p:tgtEl>
                                          <p:spTgt spid="21">
                                            <p:txEl>
                                              <p:pRg st="24" end="24"/>
                                            </p:txEl>
                                          </p:spTgt>
                                        </p:tgtEl>
                                        <p:attrNameLst>
                                          <p:attrName>style.visibility</p:attrName>
                                        </p:attrNameLst>
                                      </p:cBhvr>
                                      <p:to>
                                        <p:strVal val="visible"/>
                                      </p:to>
                                    </p:set>
                                  </p:childTnLst>
                                </p:cTn>
                              </p:par>
                            </p:childTnLst>
                          </p:cTn>
                        </p:par>
                        <p:par>
                          <p:cTn id="67" fill="hold">
                            <p:stCondLst>
                              <p:cond delay="10000"/>
                            </p:stCondLst>
                            <p:childTnLst>
                              <p:par>
                                <p:cTn id="68" presetID="1" presetClass="entr" presetSubtype="0" fill="hold" grpId="0" nodeType="afterEffect">
                                  <p:stCondLst>
                                    <p:cond delay="1000"/>
                                  </p:stCondLst>
                                  <p:childTnLst>
                                    <p:set>
                                      <p:cBhvr>
                                        <p:cTn id="69" dur="1" fill="hold">
                                          <p:stCondLst>
                                            <p:cond delay="0"/>
                                          </p:stCondLst>
                                        </p:cTn>
                                        <p:tgtEl>
                                          <p:spTgt spid="21">
                                            <p:txEl>
                                              <p:pRg st="25" end="2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pic>
        <p:nvPicPr>
          <p:cNvPr id="13" name="Grafik 12"/>
          <p:cNvPicPr>
            <a:picLocks noChangeAspect="1"/>
          </p:cNvPicPr>
          <p:nvPr/>
        </p:nvPicPr>
        <p:blipFill>
          <a:blip r:embed="rId4">
            <a:extLst>
              <a:ext uri="{28A0092B-C50C-407E-A947-70E740481C1C}">
                <a14:useLocalDpi xmlns:a14="http://schemas.microsoft.com/office/drawing/2010/main" val="0"/>
              </a:ext>
            </a:extLst>
          </a:blip>
          <a:srcRect/>
          <a:stretch/>
        </p:blipFill>
        <p:spPr>
          <a:xfrm>
            <a:off x="3563888" y="628934"/>
            <a:ext cx="5472608" cy="3694840"/>
          </a:xfrm>
          <a:prstGeom prst="rect">
            <a:avLst/>
          </a:prstGeom>
          <a:noFill/>
          <a:ln>
            <a:noFill/>
          </a:ln>
        </p:spPr>
      </p:pic>
      <p:sp>
        <p:nvSpPr>
          <p:cNvPr id="21" name="Textfeld 20"/>
          <p:cNvSpPr txBox="1"/>
          <p:nvPr/>
        </p:nvSpPr>
        <p:spPr>
          <a:xfrm>
            <a:off x="179513" y="627534"/>
            <a:ext cx="3312367" cy="3985706"/>
          </a:xfrm>
          <a:prstGeom prst="rect">
            <a:avLst/>
          </a:prstGeom>
          <a:solidFill>
            <a:schemeClr val="bg1"/>
          </a:solidFill>
        </p:spPr>
        <p:txBody>
          <a:bodyPr wrap="square" rtlCol="0">
            <a:spAutoFit/>
          </a:bodyPr>
          <a:lstStyle/>
          <a:p>
            <a:r>
              <a:rPr lang="de-DE" sz="1100" b="1" dirty="0"/>
              <a:t>Gerüstnutzung?</a:t>
            </a:r>
          </a:p>
          <a:p>
            <a:endParaRPr lang="de-DE" sz="1100" b="1" dirty="0"/>
          </a:p>
          <a:p>
            <a:r>
              <a:rPr lang="de-DE" sz="1100" b="1" dirty="0"/>
              <a:t>Seit Jan 2019: Neue TRBS 2121-1: </a:t>
            </a:r>
          </a:p>
          <a:p>
            <a:r>
              <a:rPr lang="de-DE" sz="1100" b="1" dirty="0"/>
              <a:t>Jeder Arbeitgeber, </a:t>
            </a:r>
          </a:p>
          <a:p>
            <a:r>
              <a:rPr lang="de-DE" sz="1100" b="1" dirty="0"/>
              <a:t>der Gerüste durch Beschäftigte nutzen lässt, </a:t>
            </a:r>
          </a:p>
          <a:p>
            <a:r>
              <a:rPr lang="de-DE" sz="1100" b="1" dirty="0"/>
              <a:t>hat vor Verwendung </a:t>
            </a:r>
          </a:p>
          <a:p>
            <a:r>
              <a:rPr lang="de-DE" sz="1100" b="1" dirty="0"/>
              <a:t>eine Inaugenscheinnahme </a:t>
            </a:r>
          </a:p>
          <a:p>
            <a:r>
              <a:rPr lang="de-DE" sz="1100" b="1" dirty="0"/>
              <a:t>(und erforderlichenfalls Funktionskontrolle) </a:t>
            </a:r>
          </a:p>
          <a:p>
            <a:r>
              <a:rPr lang="de-DE" sz="1100" b="1" dirty="0"/>
              <a:t>durch eine qualifizierte Person </a:t>
            </a:r>
          </a:p>
          <a:p>
            <a:r>
              <a:rPr lang="de-DE" sz="1100" b="1" dirty="0"/>
              <a:t>durchführen zu lassen.</a:t>
            </a:r>
          </a:p>
          <a:p>
            <a:endParaRPr lang="de-DE" sz="1100" b="1" dirty="0"/>
          </a:p>
          <a:p>
            <a:r>
              <a:rPr lang="de-DE" sz="1100" b="1" dirty="0"/>
              <a:t>Kontrolliert wird die Eignung des Gerüsts</a:t>
            </a:r>
          </a:p>
          <a:p>
            <a:r>
              <a:rPr lang="de-DE" sz="1100" b="1" dirty="0"/>
              <a:t>für die auszuführenden Tätigkeiten und</a:t>
            </a:r>
          </a:p>
          <a:p>
            <a:r>
              <a:rPr lang="de-DE" sz="1100" b="1" dirty="0"/>
              <a:t>die Wirksamkeit von Sicherheitseinrichtungen</a:t>
            </a:r>
          </a:p>
          <a:p>
            <a:r>
              <a:rPr lang="de-DE" sz="1100" b="1" dirty="0">
                <a:solidFill>
                  <a:srgbClr val="000000"/>
                </a:solidFill>
              </a:rPr>
              <a:t>(</a:t>
            </a:r>
            <a:r>
              <a:rPr lang="de-DE" sz="1100" b="1" dirty="0"/>
              <a:t>offensichtliche Mängel</a:t>
            </a:r>
            <a:r>
              <a:rPr lang="de-DE" sz="1100" b="1" dirty="0">
                <a:solidFill>
                  <a:srgbClr val="000000"/>
                </a:solidFill>
              </a:rPr>
              <a:t>).</a:t>
            </a:r>
          </a:p>
          <a:p>
            <a:endParaRPr lang="de-DE" sz="1100" b="1" dirty="0"/>
          </a:p>
          <a:p>
            <a:r>
              <a:rPr lang="de-DE" sz="1100" b="1" dirty="0"/>
              <a:t>Bei Nutzung durch mehrere Firmen </a:t>
            </a:r>
          </a:p>
          <a:p>
            <a:r>
              <a:rPr lang="de-DE" sz="1100" b="1" dirty="0"/>
              <a:t>hat jeder Arbeitgeber sicherzustellen, dass </a:t>
            </a:r>
          </a:p>
          <a:p>
            <a:r>
              <a:rPr lang="de-DE" sz="1100" b="1" dirty="0"/>
              <a:t>die Inaugenscheinnahme durchgeführt wird.</a:t>
            </a:r>
          </a:p>
          <a:p>
            <a:endParaRPr lang="de-DE" sz="1100" b="1" dirty="0"/>
          </a:p>
          <a:p>
            <a:r>
              <a:rPr lang="de-DE" sz="1100" b="1" dirty="0"/>
              <a:t>Stellvertretend können auch Dritte mit</a:t>
            </a:r>
          </a:p>
          <a:p>
            <a:r>
              <a:rPr lang="de-DE" sz="1100" b="1" dirty="0"/>
              <a:t>regelmäßigen Inaugenscheinnahmen</a:t>
            </a:r>
          </a:p>
          <a:p>
            <a:r>
              <a:rPr lang="de-DE" sz="1100" b="1" dirty="0"/>
              <a:t>beauftragt werden. </a:t>
            </a:r>
          </a:p>
        </p:txBody>
      </p:sp>
      <p:pic>
        <p:nvPicPr>
          <p:cNvPr id="26" name="Grafik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2200" y="2643758"/>
            <a:ext cx="304855" cy="355020"/>
          </a:xfrm>
          <a:prstGeom prst="rect">
            <a:avLst/>
          </a:prstGeom>
          <a:ln w="19050">
            <a:noFill/>
          </a:ln>
        </p:spPr>
      </p:pic>
    </p:spTree>
    <p:custDataLst>
      <p:tags r:id="rId1"/>
    </p:custDataLst>
    <p:extLst>
      <p:ext uri="{BB962C8B-B14F-4D97-AF65-F5344CB8AC3E}">
        <p14:creationId xmlns:p14="http://schemas.microsoft.com/office/powerpoint/2010/main" val="2085181524"/>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
                                            <p:txEl>
                                              <p:pRg st="2" end="2"/>
                                            </p:txEl>
                                          </p:spTgt>
                                        </p:tgtEl>
                                        <p:attrNameLst>
                                          <p:attrName>style.visibility</p:attrName>
                                        </p:attrNameLst>
                                      </p:cBhvr>
                                      <p:to>
                                        <p:strVal val="visible"/>
                                      </p:to>
                                    </p:set>
                                    <p:animEffect transition="in" filter="fade">
                                      <p:cBhvr>
                                        <p:cTn id="18" dur="500"/>
                                        <p:tgtEl>
                                          <p:spTgt spid="2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xEl>
                                              <p:pRg st="3" end="3"/>
                                            </p:txEl>
                                          </p:spTgt>
                                        </p:tgtEl>
                                        <p:attrNameLst>
                                          <p:attrName>style.visibility</p:attrName>
                                        </p:attrNameLst>
                                      </p:cBhvr>
                                      <p:to>
                                        <p:strVal val="visible"/>
                                      </p:to>
                                    </p:set>
                                    <p:animEffect transition="in" filter="fade">
                                      <p:cBhvr>
                                        <p:cTn id="23" dur="500"/>
                                        <p:tgtEl>
                                          <p:spTgt spid="21">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
                                            <p:txEl>
                                              <p:pRg st="4" end="4"/>
                                            </p:txEl>
                                          </p:spTgt>
                                        </p:tgtEl>
                                        <p:attrNameLst>
                                          <p:attrName>style.visibility</p:attrName>
                                        </p:attrNameLst>
                                      </p:cBhvr>
                                      <p:to>
                                        <p:strVal val="visible"/>
                                      </p:to>
                                    </p:set>
                                    <p:animEffect transition="in" filter="fade">
                                      <p:cBhvr>
                                        <p:cTn id="28" dur="500"/>
                                        <p:tgtEl>
                                          <p:spTgt spid="21">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1">
                                            <p:txEl>
                                              <p:pRg st="5" end="5"/>
                                            </p:txEl>
                                          </p:spTgt>
                                        </p:tgtEl>
                                        <p:attrNameLst>
                                          <p:attrName>style.visibility</p:attrName>
                                        </p:attrNameLst>
                                      </p:cBhvr>
                                      <p:to>
                                        <p:strVal val="visible"/>
                                      </p:to>
                                    </p:set>
                                    <p:animEffect transition="in" filter="fade">
                                      <p:cBhvr>
                                        <p:cTn id="33" dur="500"/>
                                        <p:tgtEl>
                                          <p:spTgt spid="21">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xEl>
                                              <p:pRg st="6" end="6"/>
                                            </p:txEl>
                                          </p:spTgt>
                                        </p:tgtEl>
                                        <p:attrNameLst>
                                          <p:attrName>style.visibility</p:attrName>
                                        </p:attrNameLst>
                                      </p:cBhvr>
                                      <p:to>
                                        <p:strVal val="visible"/>
                                      </p:to>
                                    </p:set>
                                    <p:animEffect transition="in" filter="fade">
                                      <p:cBhvr>
                                        <p:cTn id="38" dur="500"/>
                                        <p:tgtEl>
                                          <p:spTgt spid="21">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1">
                                            <p:txEl>
                                              <p:pRg st="7" end="7"/>
                                            </p:txEl>
                                          </p:spTgt>
                                        </p:tgtEl>
                                        <p:attrNameLst>
                                          <p:attrName>style.visibility</p:attrName>
                                        </p:attrNameLst>
                                      </p:cBhvr>
                                      <p:to>
                                        <p:strVal val="visible"/>
                                      </p:to>
                                    </p:set>
                                    <p:animEffect transition="in" filter="fade">
                                      <p:cBhvr>
                                        <p:cTn id="43" dur="500"/>
                                        <p:tgtEl>
                                          <p:spTgt spid="21">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1">
                                            <p:txEl>
                                              <p:pRg st="8" end="8"/>
                                            </p:txEl>
                                          </p:spTgt>
                                        </p:tgtEl>
                                        <p:attrNameLst>
                                          <p:attrName>style.visibility</p:attrName>
                                        </p:attrNameLst>
                                      </p:cBhvr>
                                      <p:to>
                                        <p:strVal val="visible"/>
                                      </p:to>
                                    </p:set>
                                    <p:animEffect transition="in" filter="fade">
                                      <p:cBhvr>
                                        <p:cTn id="48" dur="500"/>
                                        <p:tgtEl>
                                          <p:spTgt spid="21">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1">
                                            <p:txEl>
                                              <p:pRg st="9" end="9"/>
                                            </p:txEl>
                                          </p:spTgt>
                                        </p:tgtEl>
                                        <p:attrNameLst>
                                          <p:attrName>style.visibility</p:attrName>
                                        </p:attrNameLst>
                                      </p:cBhvr>
                                      <p:to>
                                        <p:strVal val="visible"/>
                                      </p:to>
                                    </p:set>
                                    <p:animEffect transition="in" filter="fade">
                                      <p:cBhvr>
                                        <p:cTn id="53" dur="500"/>
                                        <p:tgtEl>
                                          <p:spTgt spid="21">
                                            <p:txEl>
                                              <p:pRg st="9" end="9"/>
                                            </p:txEl>
                                          </p:spTgt>
                                        </p:tgtEl>
                                      </p:cBhvr>
                                    </p:animEffect>
                                  </p:childTnLst>
                                </p:cTn>
                              </p:par>
                              <p:par>
                                <p:cTn id="54" presetID="1" presetClass="entr" presetSubtype="0" fill="hold" nodeType="withEffect">
                                  <p:stCondLst>
                                    <p:cond delay="0"/>
                                  </p:stCondLst>
                                  <p:childTnLst>
                                    <p:set>
                                      <p:cBhvr>
                                        <p:cTn id="55" dur="1" fill="hold">
                                          <p:stCondLst>
                                            <p:cond delay="999"/>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1">
                                            <p:txEl>
                                              <p:pRg st="11" end="11"/>
                                            </p:txEl>
                                          </p:spTgt>
                                        </p:tgtEl>
                                        <p:attrNameLst>
                                          <p:attrName>style.visibility</p:attrName>
                                        </p:attrNameLst>
                                      </p:cBhvr>
                                      <p:to>
                                        <p:strVal val="visible"/>
                                      </p:to>
                                    </p:set>
                                    <p:animEffect transition="in" filter="fade">
                                      <p:cBhvr>
                                        <p:cTn id="60" dur="500"/>
                                        <p:tgtEl>
                                          <p:spTgt spid="21">
                                            <p:txEl>
                                              <p:pRg st="11" end="1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1">
                                            <p:txEl>
                                              <p:pRg st="12" end="12"/>
                                            </p:txEl>
                                          </p:spTgt>
                                        </p:tgtEl>
                                        <p:attrNameLst>
                                          <p:attrName>style.visibility</p:attrName>
                                        </p:attrNameLst>
                                      </p:cBhvr>
                                      <p:to>
                                        <p:strVal val="visible"/>
                                      </p:to>
                                    </p:set>
                                    <p:animEffect transition="in" filter="fade">
                                      <p:cBhvr>
                                        <p:cTn id="65" dur="500"/>
                                        <p:tgtEl>
                                          <p:spTgt spid="21">
                                            <p:txEl>
                                              <p:pRg st="12" end="1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1">
                                            <p:txEl>
                                              <p:pRg st="13" end="13"/>
                                            </p:txEl>
                                          </p:spTgt>
                                        </p:tgtEl>
                                        <p:attrNameLst>
                                          <p:attrName>style.visibility</p:attrName>
                                        </p:attrNameLst>
                                      </p:cBhvr>
                                      <p:to>
                                        <p:strVal val="visible"/>
                                      </p:to>
                                    </p:set>
                                    <p:animEffect transition="in" filter="fade">
                                      <p:cBhvr>
                                        <p:cTn id="70" dur="500"/>
                                        <p:tgtEl>
                                          <p:spTgt spid="21">
                                            <p:txEl>
                                              <p:pRg st="13" end="1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1">
                                            <p:txEl>
                                              <p:pRg st="14" end="14"/>
                                            </p:txEl>
                                          </p:spTgt>
                                        </p:tgtEl>
                                        <p:attrNameLst>
                                          <p:attrName>style.visibility</p:attrName>
                                        </p:attrNameLst>
                                      </p:cBhvr>
                                      <p:to>
                                        <p:strVal val="visible"/>
                                      </p:to>
                                    </p:set>
                                    <p:animEffect transition="in" filter="fade">
                                      <p:cBhvr>
                                        <p:cTn id="75" dur="500"/>
                                        <p:tgtEl>
                                          <p:spTgt spid="21">
                                            <p:txEl>
                                              <p:pRg st="14" end="14"/>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1">
                                            <p:txEl>
                                              <p:pRg st="16" end="16"/>
                                            </p:txEl>
                                          </p:spTgt>
                                        </p:tgtEl>
                                        <p:attrNameLst>
                                          <p:attrName>style.visibility</p:attrName>
                                        </p:attrNameLst>
                                      </p:cBhvr>
                                      <p:to>
                                        <p:strVal val="visible"/>
                                      </p:to>
                                    </p:set>
                                    <p:animEffect transition="in" filter="fade">
                                      <p:cBhvr>
                                        <p:cTn id="80" dur="500"/>
                                        <p:tgtEl>
                                          <p:spTgt spid="21">
                                            <p:txEl>
                                              <p:pRg st="16" end="16"/>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1">
                                            <p:txEl>
                                              <p:pRg st="17" end="17"/>
                                            </p:txEl>
                                          </p:spTgt>
                                        </p:tgtEl>
                                        <p:attrNameLst>
                                          <p:attrName>style.visibility</p:attrName>
                                        </p:attrNameLst>
                                      </p:cBhvr>
                                      <p:to>
                                        <p:strVal val="visible"/>
                                      </p:to>
                                    </p:set>
                                    <p:animEffect transition="in" filter="fade">
                                      <p:cBhvr>
                                        <p:cTn id="85" dur="500"/>
                                        <p:tgtEl>
                                          <p:spTgt spid="21">
                                            <p:txEl>
                                              <p:pRg st="17" end="17"/>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21">
                                            <p:txEl>
                                              <p:pRg st="18" end="18"/>
                                            </p:txEl>
                                          </p:spTgt>
                                        </p:tgtEl>
                                        <p:attrNameLst>
                                          <p:attrName>style.visibility</p:attrName>
                                        </p:attrNameLst>
                                      </p:cBhvr>
                                      <p:to>
                                        <p:strVal val="visible"/>
                                      </p:to>
                                    </p:set>
                                    <p:animEffect transition="in" filter="fade">
                                      <p:cBhvr>
                                        <p:cTn id="90" dur="500"/>
                                        <p:tgtEl>
                                          <p:spTgt spid="21">
                                            <p:txEl>
                                              <p:pRg st="18" end="18"/>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21">
                                            <p:txEl>
                                              <p:pRg st="20" end="20"/>
                                            </p:txEl>
                                          </p:spTgt>
                                        </p:tgtEl>
                                        <p:attrNameLst>
                                          <p:attrName>style.visibility</p:attrName>
                                        </p:attrNameLst>
                                      </p:cBhvr>
                                      <p:to>
                                        <p:strVal val="visible"/>
                                      </p:to>
                                    </p:set>
                                    <p:animEffect transition="in" filter="fade">
                                      <p:cBhvr>
                                        <p:cTn id="95" dur="500"/>
                                        <p:tgtEl>
                                          <p:spTgt spid="21">
                                            <p:txEl>
                                              <p:pRg st="20" end="20"/>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21">
                                            <p:txEl>
                                              <p:pRg st="21" end="21"/>
                                            </p:txEl>
                                          </p:spTgt>
                                        </p:tgtEl>
                                        <p:attrNameLst>
                                          <p:attrName>style.visibility</p:attrName>
                                        </p:attrNameLst>
                                      </p:cBhvr>
                                      <p:to>
                                        <p:strVal val="visible"/>
                                      </p:to>
                                    </p:set>
                                    <p:animEffect transition="in" filter="fade">
                                      <p:cBhvr>
                                        <p:cTn id="100" dur="500"/>
                                        <p:tgtEl>
                                          <p:spTgt spid="21">
                                            <p:txEl>
                                              <p:pRg st="21" end="21"/>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21">
                                            <p:txEl>
                                              <p:pRg st="22" end="22"/>
                                            </p:txEl>
                                          </p:spTgt>
                                        </p:tgtEl>
                                        <p:attrNameLst>
                                          <p:attrName>style.visibility</p:attrName>
                                        </p:attrNameLst>
                                      </p:cBhvr>
                                      <p:to>
                                        <p:strVal val="visible"/>
                                      </p:to>
                                    </p:set>
                                    <p:animEffect transition="in" filter="fade">
                                      <p:cBhvr>
                                        <p:cTn id="105" dur="500"/>
                                        <p:tgtEl>
                                          <p:spTgt spid="21">
                                            <p:txEl>
                                              <p:pRg st="22" end="2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pic>
        <p:nvPicPr>
          <p:cNvPr id="13" name="Grafi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5856" y="627534"/>
            <a:ext cx="5418355" cy="4155234"/>
          </a:xfrm>
          <a:prstGeom prst="rect">
            <a:avLst/>
          </a:prstGeom>
          <a:noFill/>
          <a:ln>
            <a:noFill/>
          </a:ln>
        </p:spPr>
      </p:pic>
      <p:sp>
        <p:nvSpPr>
          <p:cNvPr id="21" name="Textfeld 20"/>
          <p:cNvSpPr txBox="1"/>
          <p:nvPr/>
        </p:nvSpPr>
        <p:spPr>
          <a:xfrm>
            <a:off x="179513" y="627534"/>
            <a:ext cx="3024335" cy="2800767"/>
          </a:xfrm>
          <a:prstGeom prst="rect">
            <a:avLst/>
          </a:prstGeom>
          <a:solidFill>
            <a:schemeClr val="bg1"/>
          </a:solidFill>
        </p:spPr>
        <p:txBody>
          <a:bodyPr wrap="square" rtlCol="0">
            <a:spAutoFit/>
          </a:bodyPr>
          <a:lstStyle/>
          <a:p>
            <a:r>
              <a:rPr lang="de-DE" sz="1100" b="1" dirty="0"/>
              <a:t>Gerüst an Giebeln?</a:t>
            </a:r>
          </a:p>
          <a:p>
            <a:endParaRPr lang="de-DE" sz="1100" b="1" dirty="0"/>
          </a:p>
          <a:p>
            <a:r>
              <a:rPr lang="de-DE" sz="1100" b="1" dirty="0"/>
              <a:t>Spitze! Fanggerüst 90 cm breit! </a:t>
            </a:r>
          </a:p>
          <a:p>
            <a:endParaRPr lang="de-DE" sz="1100" b="1" dirty="0"/>
          </a:p>
          <a:p>
            <a:r>
              <a:rPr lang="de-DE" sz="1100" b="1" dirty="0"/>
              <a:t>Alternativ oberste Lagen mit Schutznetz </a:t>
            </a:r>
            <a:br>
              <a:rPr lang="de-DE" sz="1100" b="1" dirty="0"/>
            </a:br>
            <a:r>
              <a:rPr lang="de-DE" sz="1100" b="1" dirty="0"/>
              <a:t>oder Schutzwand ausführen.</a:t>
            </a:r>
          </a:p>
          <a:p>
            <a:endParaRPr lang="de-DE" sz="1100" b="1" dirty="0"/>
          </a:p>
          <a:p>
            <a:r>
              <a:rPr lang="de-DE" sz="1100" b="1" dirty="0"/>
              <a:t>Und bei großem Giebelüberstand?</a:t>
            </a:r>
          </a:p>
          <a:p>
            <a:r>
              <a:rPr lang="de-DE" sz="1100" b="1" dirty="0"/>
              <a:t>Top! Absturzsicherung an Ortgängen</a:t>
            </a:r>
          </a:p>
          <a:p>
            <a:endParaRPr lang="de-DE" sz="1100" b="1" dirty="0"/>
          </a:p>
          <a:p>
            <a:r>
              <a:rPr lang="de-DE" sz="1100" b="1" dirty="0"/>
              <a:t>Problem? </a:t>
            </a:r>
          </a:p>
          <a:p>
            <a:r>
              <a:rPr lang="de-DE" sz="1100" b="1" dirty="0"/>
              <a:t>Oberste Gerüstlage:</a:t>
            </a:r>
          </a:p>
          <a:p>
            <a:r>
              <a:rPr lang="de-DE" sz="1100" b="1" dirty="0"/>
              <a:t>Bei fehlender Beplankung der Kehlbalken: </a:t>
            </a:r>
          </a:p>
          <a:p>
            <a:r>
              <a:rPr lang="de-DE" sz="1100" b="1" dirty="0"/>
              <a:t>Absturzgefahr nach innen! </a:t>
            </a:r>
          </a:p>
          <a:p>
            <a:r>
              <a:rPr lang="de-DE" sz="1100" b="1" dirty="0"/>
              <a:t>-&gt; Sperren </a:t>
            </a:r>
          </a:p>
          <a:p>
            <a:r>
              <a:rPr lang="de-DE" sz="1100" b="1" dirty="0"/>
              <a:t>-&gt; oder Seitenschutz nach innen</a:t>
            </a:r>
          </a:p>
        </p:txBody>
      </p:sp>
      <p:pic>
        <p:nvPicPr>
          <p:cNvPr id="27" name="Grafik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9992" y="2918129"/>
            <a:ext cx="304855" cy="369261"/>
          </a:xfrm>
          <a:prstGeom prst="rect">
            <a:avLst/>
          </a:prstGeom>
          <a:ln w="19050">
            <a:noFill/>
          </a:ln>
        </p:spPr>
      </p:pic>
      <p:pic>
        <p:nvPicPr>
          <p:cNvPr id="28" name="Grafik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9912" y="1823790"/>
            <a:ext cx="304855" cy="369261"/>
          </a:xfrm>
          <a:prstGeom prst="rect">
            <a:avLst/>
          </a:prstGeom>
          <a:ln w="19050">
            <a:noFill/>
          </a:ln>
        </p:spPr>
      </p:pic>
      <p:pic>
        <p:nvPicPr>
          <p:cNvPr id="29" name="Grafik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0584" y="2214729"/>
            <a:ext cx="304855" cy="377536"/>
          </a:xfrm>
          <a:prstGeom prst="rect">
            <a:avLst/>
          </a:prstGeom>
          <a:ln w="19050">
            <a:noFill/>
          </a:ln>
        </p:spPr>
      </p:pic>
      <p:pic>
        <p:nvPicPr>
          <p:cNvPr id="10" name="Grafik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98991" y="1823790"/>
            <a:ext cx="751166" cy="503538"/>
          </a:xfrm>
          <a:prstGeom prst="rect">
            <a:avLst/>
          </a:prstGeom>
        </p:spPr>
      </p:pic>
      <p:pic>
        <p:nvPicPr>
          <p:cNvPr id="11" name="Grafik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14815" y="2109491"/>
            <a:ext cx="751166" cy="503538"/>
          </a:xfrm>
          <a:prstGeom prst="rect">
            <a:avLst/>
          </a:prstGeom>
        </p:spPr>
      </p:pic>
      <p:pic>
        <p:nvPicPr>
          <p:cNvPr id="12" name="Grafik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6763" y="3483774"/>
            <a:ext cx="1984410" cy="1320224"/>
          </a:xfrm>
          <a:prstGeom prst="rect">
            <a:avLst/>
          </a:prstGeom>
        </p:spPr>
      </p:pic>
      <p:pic>
        <p:nvPicPr>
          <p:cNvPr id="157" name="Grafik 15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2708" y="3921703"/>
            <a:ext cx="1795327" cy="631380"/>
          </a:xfrm>
          <a:prstGeom prst="rect">
            <a:avLst/>
          </a:prstGeom>
        </p:spPr>
      </p:pic>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9774" y="4415300"/>
            <a:ext cx="304855" cy="369261"/>
          </a:xfrm>
          <a:prstGeom prst="rect">
            <a:avLst/>
          </a:prstGeom>
          <a:ln w="19050">
            <a:noFill/>
          </a:ln>
        </p:spPr>
      </p:pic>
      <p:pic>
        <p:nvPicPr>
          <p:cNvPr id="158" name="Grafik 1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4113" y="4295483"/>
            <a:ext cx="304855" cy="377536"/>
          </a:xfrm>
          <a:prstGeom prst="rect">
            <a:avLst/>
          </a:prstGeom>
          <a:ln w="19050">
            <a:noFill/>
          </a:ln>
        </p:spPr>
      </p:pic>
    </p:spTree>
    <p:custDataLst>
      <p:tags r:id="rId1"/>
    </p:custDataLst>
    <p:extLst>
      <p:ext uri="{BB962C8B-B14F-4D97-AF65-F5344CB8AC3E}">
        <p14:creationId xmlns:p14="http://schemas.microsoft.com/office/powerpoint/2010/main" val="1711778970"/>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1">
                                            <p:txEl>
                                              <p:pRg st="0" end="0"/>
                                            </p:txEl>
                                          </p:spTgt>
                                        </p:tgtEl>
                                        <p:attrNameLst>
                                          <p:attrName>style.visibility</p:attrName>
                                        </p:attrNameLst>
                                      </p:cBhvr>
                                      <p:to>
                                        <p:strVal val="visible"/>
                                      </p:to>
                                    </p:set>
                                    <p:animEffect transition="in" filter="fade">
                                      <p:cBhvr>
                                        <p:cTn id="14" dur="1000"/>
                                        <p:tgtEl>
                                          <p:spTgt spid="2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1">
                                            <p:txEl>
                                              <p:pRg st="2" end="2"/>
                                            </p:txEl>
                                          </p:spTgt>
                                        </p:tgtEl>
                                        <p:attrNameLst>
                                          <p:attrName>style.visibility</p:attrName>
                                        </p:attrNameLst>
                                      </p:cBhvr>
                                      <p:to>
                                        <p:strVal val="visible"/>
                                      </p:to>
                                    </p:set>
                                    <p:animEffect transition="in" filter="fade">
                                      <p:cBhvr>
                                        <p:cTn id="19" dur="1000"/>
                                        <p:tgtEl>
                                          <p:spTgt spid="21">
                                            <p:txEl>
                                              <p:pRg st="2" end="2"/>
                                            </p:txEl>
                                          </p:spTgt>
                                        </p:tgtEl>
                                      </p:cBhvr>
                                    </p:animEffect>
                                  </p:childTnLst>
                                </p:cTn>
                              </p:par>
                              <p:par>
                                <p:cTn id="20" presetID="1" presetClass="entr" presetSubtype="0" fill="hold" nodeType="withEffect">
                                  <p:stCondLst>
                                    <p:cond delay="250"/>
                                  </p:stCondLst>
                                  <p:childTnLst>
                                    <p:set>
                                      <p:cBhvr>
                                        <p:cTn id="21" dur="1" fill="hold">
                                          <p:stCondLst>
                                            <p:cond delay="999"/>
                                          </p:stCondLst>
                                        </p:cTn>
                                        <p:tgtEl>
                                          <p:spTgt spid="2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1">
                                            <p:txEl>
                                              <p:pRg st="4" end="4"/>
                                            </p:txEl>
                                          </p:spTgt>
                                        </p:tgtEl>
                                        <p:attrNameLst>
                                          <p:attrName>style.visibility</p:attrName>
                                        </p:attrNameLst>
                                      </p:cBhvr>
                                      <p:to>
                                        <p:strVal val="visible"/>
                                      </p:to>
                                    </p:set>
                                    <p:animEffect transition="in" filter="fade">
                                      <p:cBhvr>
                                        <p:cTn id="26" dur="1000"/>
                                        <p:tgtEl>
                                          <p:spTgt spid="21">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7"/>
                                        </p:tgtEl>
                                      </p:cBhvr>
                                    </p:animEffect>
                                    <p:set>
                                      <p:cBhvr>
                                        <p:cTn id="31" dur="1" fill="hold">
                                          <p:stCondLst>
                                            <p:cond delay="499"/>
                                          </p:stCondLst>
                                        </p:cTn>
                                        <p:tgtEl>
                                          <p:spTgt spid="27"/>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21">
                                            <p:txEl>
                                              <p:pRg st="6" end="6"/>
                                            </p:txEl>
                                          </p:spTgt>
                                        </p:tgtEl>
                                        <p:attrNameLst>
                                          <p:attrName>style.visibility</p:attrName>
                                        </p:attrNameLst>
                                      </p:cBhvr>
                                      <p:to>
                                        <p:strVal val="visible"/>
                                      </p:to>
                                    </p:set>
                                    <p:animEffect transition="in" filter="fade">
                                      <p:cBhvr>
                                        <p:cTn id="34" dur="1000"/>
                                        <p:tgtEl>
                                          <p:spTgt spid="21">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1">
                                            <p:txEl>
                                              <p:pRg st="7" end="7"/>
                                            </p:txEl>
                                          </p:spTgt>
                                        </p:tgtEl>
                                        <p:attrNameLst>
                                          <p:attrName>style.visibility</p:attrName>
                                        </p:attrNameLst>
                                      </p:cBhvr>
                                      <p:to>
                                        <p:strVal val="visible"/>
                                      </p:to>
                                    </p:set>
                                    <p:animEffect transition="in" filter="fade">
                                      <p:cBhvr>
                                        <p:cTn id="39" dur="1000"/>
                                        <p:tgtEl>
                                          <p:spTgt spid="21">
                                            <p:txEl>
                                              <p:pRg st="7" end="7"/>
                                            </p:txEl>
                                          </p:spTgt>
                                        </p:tgtEl>
                                      </p:cBhvr>
                                    </p:animEffect>
                                  </p:childTnLst>
                                </p:cTn>
                              </p:par>
                              <p:par>
                                <p:cTn id="40" presetID="1" presetClass="entr" presetSubtype="0" fill="hold" nodeType="withEffect">
                                  <p:stCondLst>
                                    <p:cond delay="250"/>
                                  </p:stCondLst>
                                  <p:childTnLst>
                                    <p:set>
                                      <p:cBhvr>
                                        <p:cTn id="41" dur="1" fill="hold">
                                          <p:stCondLst>
                                            <p:cond delay="999"/>
                                          </p:stCondLst>
                                        </p:cTn>
                                        <p:tgtEl>
                                          <p:spTgt spid="28"/>
                                        </p:tgtEl>
                                        <p:attrNameLst>
                                          <p:attrName>style.visibility</p:attrName>
                                        </p:attrNameLst>
                                      </p:cBhvr>
                                      <p:to>
                                        <p:strVal val="visible"/>
                                      </p:to>
                                    </p:se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21">
                                            <p:txEl>
                                              <p:pRg st="9" end="9"/>
                                            </p:txEl>
                                          </p:spTgt>
                                        </p:tgtEl>
                                        <p:attrNameLst>
                                          <p:attrName>style.visibility</p:attrName>
                                        </p:attrNameLst>
                                      </p:cBhvr>
                                      <p:to>
                                        <p:strVal val="visible"/>
                                      </p:to>
                                    </p:set>
                                    <p:animEffect transition="in" filter="fade">
                                      <p:cBhvr>
                                        <p:cTn id="49" dur="1000"/>
                                        <p:tgtEl>
                                          <p:spTgt spid="21">
                                            <p:txEl>
                                              <p:pRg st="9" end="9"/>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0"/>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1">
                                            <p:txEl>
                                              <p:pRg st="10" end="10"/>
                                            </p:txEl>
                                          </p:spTgt>
                                        </p:tgtEl>
                                        <p:attrNameLst>
                                          <p:attrName>style.visibility</p:attrName>
                                        </p:attrNameLst>
                                      </p:cBhvr>
                                      <p:to>
                                        <p:strVal val="visible"/>
                                      </p:to>
                                    </p:set>
                                    <p:animEffect transition="in" filter="fade">
                                      <p:cBhvr>
                                        <p:cTn id="64" dur="1000"/>
                                        <p:tgtEl>
                                          <p:spTgt spid="21">
                                            <p:txEl>
                                              <p:pRg st="10" end="1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1">
                                            <p:txEl>
                                              <p:pRg st="11" end="11"/>
                                            </p:txEl>
                                          </p:spTgt>
                                        </p:tgtEl>
                                        <p:attrNameLst>
                                          <p:attrName>style.visibility</p:attrName>
                                        </p:attrNameLst>
                                      </p:cBhvr>
                                      <p:to>
                                        <p:strVal val="visible"/>
                                      </p:to>
                                    </p:set>
                                    <p:animEffect transition="in" filter="fade">
                                      <p:cBhvr>
                                        <p:cTn id="69" dur="1000"/>
                                        <p:tgtEl>
                                          <p:spTgt spid="21">
                                            <p:txEl>
                                              <p:pRg st="11" end="11"/>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1">
                                            <p:txEl>
                                              <p:pRg st="12" end="12"/>
                                            </p:txEl>
                                          </p:spTgt>
                                        </p:tgtEl>
                                        <p:attrNameLst>
                                          <p:attrName>style.visibility</p:attrName>
                                        </p:attrNameLst>
                                      </p:cBhvr>
                                      <p:to>
                                        <p:strVal val="visible"/>
                                      </p:to>
                                    </p:set>
                                    <p:animEffect transition="in" filter="fade">
                                      <p:cBhvr>
                                        <p:cTn id="74" dur="1000"/>
                                        <p:tgtEl>
                                          <p:spTgt spid="21">
                                            <p:txEl>
                                              <p:pRg st="12" end="12"/>
                                            </p:txEl>
                                          </p:spTgt>
                                        </p:tgtEl>
                                      </p:cBhvr>
                                    </p:animEffect>
                                  </p:childTnLst>
                                </p:cTn>
                              </p:par>
                              <p:par>
                                <p:cTn id="75" presetID="1" presetClass="entr" presetSubtype="0" fill="hold" nodeType="withEffect">
                                  <p:stCondLst>
                                    <p:cond delay="500"/>
                                  </p:stCondLst>
                                  <p:childTnLst>
                                    <p:set>
                                      <p:cBhvr>
                                        <p:cTn id="76" dur="1" fill="hold">
                                          <p:stCondLst>
                                            <p:cond delay="999"/>
                                          </p:stCondLst>
                                        </p:cTn>
                                        <p:tgtEl>
                                          <p:spTgt spid="158"/>
                                        </p:tgtEl>
                                        <p:attrNameLst>
                                          <p:attrName>style.visibility</p:attrName>
                                        </p:attrNameLst>
                                      </p:cBhvr>
                                      <p:to>
                                        <p:strVal val="visible"/>
                                      </p:to>
                                    </p:set>
                                  </p:childTnLst>
                                </p:cTn>
                              </p:par>
                              <p:par>
                                <p:cTn id="77" presetID="1" presetClass="entr" presetSubtype="0" fill="hold" nodeType="withEffect">
                                  <p:stCondLst>
                                    <p:cond delay="500"/>
                                  </p:stCondLst>
                                  <p:childTnLst>
                                    <p:set>
                                      <p:cBhvr>
                                        <p:cTn id="78" dur="1" fill="hold">
                                          <p:stCondLst>
                                            <p:cond delay="999"/>
                                          </p:stCondLst>
                                        </p:cTn>
                                        <p:tgtEl>
                                          <p:spTgt spid="2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1">
                                            <p:txEl>
                                              <p:pRg st="13" end="13"/>
                                            </p:txEl>
                                          </p:spTgt>
                                        </p:tgtEl>
                                        <p:attrNameLst>
                                          <p:attrName>style.visibility</p:attrName>
                                        </p:attrNameLst>
                                      </p:cBhvr>
                                      <p:to>
                                        <p:strVal val="visible"/>
                                      </p:to>
                                    </p:set>
                                    <p:animEffect transition="in" filter="fade">
                                      <p:cBhvr>
                                        <p:cTn id="83" dur="1000"/>
                                        <p:tgtEl>
                                          <p:spTgt spid="21">
                                            <p:txEl>
                                              <p:pRg st="13" end="13"/>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157"/>
                                        </p:tgtEl>
                                        <p:attrNameLst>
                                          <p:attrName>style.visibility</p:attrName>
                                        </p:attrNameLst>
                                      </p:cBhvr>
                                      <p:to>
                                        <p:strVal val="visible"/>
                                      </p:to>
                                    </p:set>
                                  </p:childTnLst>
                                </p:cTn>
                              </p:par>
                              <p:par>
                                <p:cTn id="88" presetID="1" presetClass="entr" presetSubtype="0" fill="hold" nodeType="withEffect">
                                  <p:stCondLst>
                                    <p:cond delay="250"/>
                                  </p:stCondLst>
                                  <p:childTnLst>
                                    <p:set>
                                      <p:cBhvr>
                                        <p:cTn id="89" dur="1" fill="hold">
                                          <p:stCondLst>
                                            <p:cond delay="999"/>
                                          </p:stCondLst>
                                        </p:cTn>
                                        <p:tgtEl>
                                          <p:spTgt spid="9"/>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21">
                                            <p:txEl>
                                              <p:pRg st="14" end="14"/>
                                            </p:txEl>
                                          </p:spTgt>
                                        </p:tgtEl>
                                        <p:attrNameLst>
                                          <p:attrName>style.visibility</p:attrName>
                                        </p:attrNameLst>
                                      </p:cBhvr>
                                      <p:to>
                                        <p:strVal val="visible"/>
                                      </p:to>
                                    </p:set>
                                    <p:animEffect transition="in" filter="fade">
                                      <p:cBhvr>
                                        <p:cTn id="94" dur="1000"/>
                                        <p:tgtEl>
                                          <p:spTgt spid="21">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3" y="141480"/>
            <a:ext cx="6665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Maßnahmen gegen Absturz beim Richten eines Dachstuhls</a:t>
            </a:r>
          </a:p>
        </p:txBody>
      </p:sp>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9522" y="627534"/>
            <a:ext cx="3348782" cy="4180691"/>
          </a:xfrm>
          <a:prstGeom prst="rect">
            <a:avLst/>
          </a:prstGeom>
          <a:noFill/>
          <a:ln>
            <a:noFill/>
          </a:ln>
        </p:spPr>
      </p:pic>
      <p:sp>
        <p:nvSpPr>
          <p:cNvPr id="21" name="Textfeld 20"/>
          <p:cNvSpPr txBox="1"/>
          <p:nvPr/>
        </p:nvSpPr>
        <p:spPr>
          <a:xfrm>
            <a:off x="179513" y="627534"/>
            <a:ext cx="3528391" cy="4154984"/>
          </a:xfrm>
          <a:prstGeom prst="rect">
            <a:avLst/>
          </a:prstGeom>
          <a:solidFill>
            <a:schemeClr val="bg1"/>
          </a:solidFill>
        </p:spPr>
        <p:txBody>
          <a:bodyPr wrap="square" rtlCol="0">
            <a:spAutoFit/>
          </a:bodyPr>
          <a:lstStyle/>
          <a:p>
            <a:r>
              <a:rPr lang="de-DE" sz="1100" b="1" dirty="0"/>
              <a:t>Gerüstzugang?</a:t>
            </a:r>
          </a:p>
          <a:p>
            <a:endParaRPr lang="de-DE" sz="1100" b="1" dirty="0"/>
          </a:p>
          <a:p>
            <a:r>
              <a:rPr lang="de-DE" sz="1100" b="1" dirty="0"/>
              <a:t>Super! Mit Treppenaufgang.</a:t>
            </a:r>
          </a:p>
          <a:p>
            <a:endParaRPr lang="de-DE" sz="1100" b="1" dirty="0"/>
          </a:p>
          <a:p>
            <a:r>
              <a:rPr lang="de-DE" sz="1100" b="1" dirty="0"/>
              <a:t>Ab 5 m Aufstiegshöhe ist der auch erforderlich!</a:t>
            </a:r>
            <a:br>
              <a:rPr lang="de-DE" sz="1100" b="1" dirty="0"/>
            </a:br>
            <a:r>
              <a:rPr lang="de-DE" sz="1100" b="1" dirty="0"/>
              <a:t>(Oder ein Aufzug.)</a:t>
            </a:r>
          </a:p>
          <a:p>
            <a:endParaRPr lang="de-DE" sz="1100" b="1" dirty="0"/>
          </a:p>
          <a:p>
            <a:r>
              <a:rPr lang="de-DE" sz="1100" b="1" dirty="0"/>
              <a:t>Ausnahme: Einfamilienhäuser (Eigenheime) der </a:t>
            </a:r>
            <a:br>
              <a:rPr lang="de-DE" sz="1100" b="1" dirty="0"/>
            </a:br>
            <a:r>
              <a:rPr lang="de-DE" sz="1100" b="1" dirty="0"/>
              <a:t>Gebäudeklassen 1a und 2 (MBO).</a:t>
            </a:r>
          </a:p>
          <a:p>
            <a:r>
              <a:rPr lang="de-DE" sz="1100" b="1" dirty="0"/>
              <a:t>(Nicht mehr als 2 Nutzungseinheiten mit</a:t>
            </a:r>
          </a:p>
          <a:p>
            <a:r>
              <a:rPr lang="de-DE" sz="1100" b="1" dirty="0"/>
              <a:t> insgesamt nicht mehr als 400 m².</a:t>
            </a:r>
          </a:p>
          <a:p>
            <a:r>
              <a:rPr lang="de-DE" sz="1100" b="1" dirty="0"/>
              <a:t> Höhe von mittlerer Geländehöhe bis OK </a:t>
            </a:r>
            <a:br>
              <a:rPr lang="de-DE" sz="1100" b="1" dirty="0"/>
            </a:br>
            <a:r>
              <a:rPr lang="de-DE" sz="1100" b="1" dirty="0"/>
              <a:t> Fußboden oberstes Geschosses ≤ 7 m.)</a:t>
            </a:r>
          </a:p>
          <a:p>
            <a:endParaRPr lang="de-DE" sz="1100" b="1" dirty="0"/>
          </a:p>
          <a:p>
            <a:r>
              <a:rPr lang="de-DE" sz="1100" b="1" dirty="0"/>
              <a:t>Ärgert sich da jemand? Noch mehr Vorschriften!</a:t>
            </a:r>
          </a:p>
          <a:p>
            <a:r>
              <a:rPr lang="de-DE" sz="1100" b="1" dirty="0"/>
              <a:t>Einfach mal positiv sehen: So ist der Aufstieg weniger anstrengend für die Mitarbeiter. </a:t>
            </a:r>
          </a:p>
          <a:p>
            <a:r>
              <a:rPr lang="de-DE" sz="1100" b="1" dirty="0"/>
              <a:t>Sie haben mehr Energie für die eigentliche Arbeit!</a:t>
            </a:r>
          </a:p>
          <a:p>
            <a:endParaRPr lang="de-DE" sz="1100" b="1" dirty="0"/>
          </a:p>
          <a:p>
            <a:r>
              <a:rPr lang="de-DE" sz="1100" b="1" dirty="0"/>
              <a:t>Von Ebenen, die mit … Treppen erschlossen sind, </a:t>
            </a:r>
          </a:p>
          <a:p>
            <a:r>
              <a:rPr lang="de-DE" sz="1100" b="1" dirty="0"/>
              <a:t>dürfen zusätzlich maximal zwei weitere, nicht </a:t>
            </a:r>
          </a:p>
          <a:p>
            <a:r>
              <a:rPr lang="de-DE" sz="1100" b="1" dirty="0"/>
              <a:t>umlaufende Gerüstlagen (z. B. Giebelbereich, </a:t>
            </a:r>
          </a:p>
          <a:p>
            <a:r>
              <a:rPr lang="de-DE" sz="1100" b="1" dirty="0"/>
              <a:t>Staffelgeschoss) mit innen liegenden </a:t>
            </a:r>
          </a:p>
          <a:p>
            <a:r>
              <a:rPr lang="de-DE" sz="1100" b="1" dirty="0"/>
              <a:t>Leitergängen begangen werden.</a:t>
            </a:r>
          </a:p>
        </p:txBody>
      </p:sp>
      <p:pic>
        <p:nvPicPr>
          <p:cNvPr id="31" name="Grafik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9478" y="2845343"/>
            <a:ext cx="304855" cy="371542"/>
          </a:xfrm>
          <a:prstGeom prst="rect">
            <a:avLst/>
          </a:prstGeom>
          <a:ln w="19050">
            <a:noFill/>
          </a:ln>
        </p:spPr>
      </p:pic>
    </p:spTree>
    <p:custDataLst>
      <p:tags r:id="rId1"/>
    </p:custDataLst>
    <p:extLst>
      <p:ext uri="{BB962C8B-B14F-4D97-AF65-F5344CB8AC3E}">
        <p14:creationId xmlns:p14="http://schemas.microsoft.com/office/powerpoint/2010/main" val="2579182683"/>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10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xEl>
                                              <p:pRg st="2" end="2"/>
                                            </p:txEl>
                                          </p:spTgt>
                                        </p:tgtEl>
                                        <p:attrNameLst>
                                          <p:attrName>style.visibility</p:attrName>
                                        </p:attrNameLst>
                                      </p:cBhvr>
                                      <p:to>
                                        <p:strVal val="visible"/>
                                      </p:to>
                                    </p:set>
                                    <p:animEffect transition="in" filter="fade">
                                      <p:cBhvr>
                                        <p:cTn id="18" dur="1000"/>
                                        <p:tgtEl>
                                          <p:spTgt spid="21">
                                            <p:txEl>
                                              <p:pRg st="2" end="2"/>
                                            </p:txEl>
                                          </p:spTgt>
                                        </p:tgtEl>
                                      </p:cBhvr>
                                    </p:animEffect>
                                  </p:childTnLst>
                                </p:cTn>
                              </p:par>
                              <p:par>
                                <p:cTn id="19" presetID="1" presetClass="entr" presetSubtype="0" fill="hold" nodeType="withEffect">
                                  <p:stCondLst>
                                    <p:cond delay="0"/>
                                  </p:stCondLst>
                                  <p:childTnLst>
                                    <p:set>
                                      <p:cBhvr>
                                        <p:cTn id="20" dur="1" fill="hold">
                                          <p:stCondLst>
                                            <p:cond delay="999"/>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xEl>
                                              <p:pRg st="4" end="4"/>
                                            </p:txEl>
                                          </p:spTgt>
                                        </p:tgtEl>
                                        <p:attrNameLst>
                                          <p:attrName>style.visibility</p:attrName>
                                        </p:attrNameLst>
                                      </p:cBhvr>
                                      <p:to>
                                        <p:strVal val="visible"/>
                                      </p:to>
                                    </p:set>
                                    <p:animEffect transition="in" filter="fade">
                                      <p:cBhvr>
                                        <p:cTn id="25" dur="1000"/>
                                        <p:tgtEl>
                                          <p:spTgt spid="21">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xEl>
                                              <p:pRg st="6" end="6"/>
                                            </p:txEl>
                                          </p:spTgt>
                                        </p:tgtEl>
                                        <p:attrNameLst>
                                          <p:attrName>style.visibility</p:attrName>
                                        </p:attrNameLst>
                                      </p:cBhvr>
                                      <p:to>
                                        <p:strVal val="visible"/>
                                      </p:to>
                                    </p:set>
                                    <p:animEffect transition="in" filter="fade">
                                      <p:cBhvr>
                                        <p:cTn id="30" dur="1000"/>
                                        <p:tgtEl>
                                          <p:spTgt spid="21">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1">
                                            <p:txEl>
                                              <p:pRg st="7" end="7"/>
                                            </p:txEl>
                                          </p:spTgt>
                                        </p:tgtEl>
                                        <p:attrNameLst>
                                          <p:attrName>style.visibility</p:attrName>
                                        </p:attrNameLst>
                                      </p:cBhvr>
                                      <p:to>
                                        <p:strVal val="visible"/>
                                      </p:to>
                                    </p:set>
                                    <p:animEffect transition="in" filter="fade">
                                      <p:cBhvr>
                                        <p:cTn id="35" dur="1000"/>
                                        <p:tgtEl>
                                          <p:spTgt spid="21">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1">
                                            <p:txEl>
                                              <p:pRg st="8" end="8"/>
                                            </p:txEl>
                                          </p:spTgt>
                                        </p:tgtEl>
                                        <p:attrNameLst>
                                          <p:attrName>style.visibility</p:attrName>
                                        </p:attrNameLst>
                                      </p:cBhvr>
                                      <p:to>
                                        <p:strVal val="visible"/>
                                      </p:to>
                                    </p:set>
                                    <p:animEffect transition="in" filter="fade">
                                      <p:cBhvr>
                                        <p:cTn id="40" dur="1000"/>
                                        <p:tgtEl>
                                          <p:spTgt spid="21">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1">
                                            <p:txEl>
                                              <p:pRg st="9" end="9"/>
                                            </p:txEl>
                                          </p:spTgt>
                                        </p:tgtEl>
                                        <p:attrNameLst>
                                          <p:attrName>style.visibility</p:attrName>
                                        </p:attrNameLst>
                                      </p:cBhvr>
                                      <p:to>
                                        <p:strVal val="visible"/>
                                      </p:to>
                                    </p:set>
                                    <p:animEffect transition="in" filter="fade">
                                      <p:cBhvr>
                                        <p:cTn id="45" dur="1000"/>
                                        <p:tgtEl>
                                          <p:spTgt spid="21">
                                            <p:txEl>
                                              <p:pRg st="9" end="9"/>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1">
                                            <p:txEl>
                                              <p:pRg st="11" end="11"/>
                                            </p:txEl>
                                          </p:spTgt>
                                        </p:tgtEl>
                                        <p:attrNameLst>
                                          <p:attrName>style.visibility</p:attrName>
                                        </p:attrNameLst>
                                      </p:cBhvr>
                                      <p:to>
                                        <p:strVal val="visible"/>
                                      </p:to>
                                    </p:set>
                                    <p:animEffect transition="in" filter="fade">
                                      <p:cBhvr>
                                        <p:cTn id="50" dur="1000"/>
                                        <p:tgtEl>
                                          <p:spTgt spid="21">
                                            <p:txEl>
                                              <p:pRg st="11" end="1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1">
                                            <p:txEl>
                                              <p:pRg st="12" end="12"/>
                                            </p:txEl>
                                          </p:spTgt>
                                        </p:tgtEl>
                                        <p:attrNameLst>
                                          <p:attrName>style.visibility</p:attrName>
                                        </p:attrNameLst>
                                      </p:cBhvr>
                                      <p:to>
                                        <p:strVal val="visible"/>
                                      </p:to>
                                    </p:set>
                                    <p:animEffect transition="in" filter="fade">
                                      <p:cBhvr>
                                        <p:cTn id="55" dur="1000"/>
                                        <p:tgtEl>
                                          <p:spTgt spid="21">
                                            <p:txEl>
                                              <p:pRg st="12" end="1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1">
                                            <p:txEl>
                                              <p:pRg st="13" end="13"/>
                                            </p:txEl>
                                          </p:spTgt>
                                        </p:tgtEl>
                                        <p:attrNameLst>
                                          <p:attrName>style.visibility</p:attrName>
                                        </p:attrNameLst>
                                      </p:cBhvr>
                                      <p:to>
                                        <p:strVal val="visible"/>
                                      </p:to>
                                    </p:set>
                                    <p:animEffect transition="in" filter="fade">
                                      <p:cBhvr>
                                        <p:cTn id="60" dur="1000"/>
                                        <p:tgtEl>
                                          <p:spTgt spid="21">
                                            <p:txEl>
                                              <p:pRg st="13" end="13"/>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1">
                                            <p:txEl>
                                              <p:pRg st="15" end="15"/>
                                            </p:txEl>
                                          </p:spTgt>
                                        </p:tgtEl>
                                        <p:attrNameLst>
                                          <p:attrName>style.visibility</p:attrName>
                                        </p:attrNameLst>
                                      </p:cBhvr>
                                      <p:to>
                                        <p:strVal val="visible"/>
                                      </p:to>
                                    </p:set>
                                    <p:animEffect transition="in" filter="fade">
                                      <p:cBhvr>
                                        <p:cTn id="65" dur="1000"/>
                                        <p:tgtEl>
                                          <p:spTgt spid="21">
                                            <p:txEl>
                                              <p:pRg st="15" end="15"/>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1">
                                            <p:txEl>
                                              <p:pRg st="16" end="16"/>
                                            </p:txEl>
                                          </p:spTgt>
                                        </p:tgtEl>
                                        <p:attrNameLst>
                                          <p:attrName>style.visibility</p:attrName>
                                        </p:attrNameLst>
                                      </p:cBhvr>
                                      <p:to>
                                        <p:strVal val="visible"/>
                                      </p:to>
                                    </p:set>
                                    <p:animEffect transition="in" filter="fade">
                                      <p:cBhvr>
                                        <p:cTn id="70" dur="1000"/>
                                        <p:tgtEl>
                                          <p:spTgt spid="21">
                                            <p:txEl>
                                              <p:pRg st="16" end="16"/>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1">
                                            <p:txEl>
                                              <p:pRg st="17" end="17"/>
                                            </p:txEl>
                                          </p:spTgt>
                                        </p:tgtEl>
                                        <p:attrNameLst>
                                          <p:attrName>style.visibility</p:attrName>
                                        </p:attrNameLst>
                                      </p:cBhvr>
                                      <p:to>
                                        <p:strVal val="visible"/>
                                      </p:to>
                                    </p:set>
                                    <p:animEffect transition="in" filter="fade">
                                      <p:cBhvr>
                                        <p:cTn id="75" dur="1000"/>
                                        <p:tgtEl>
                                          <p:spTgt spid="21">
                                            <p:txEl>
                                              <p:pRg st="17" end="17"/>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1">
                                            <p:txEl>
                                              <p:pRg st="18" end="18"/>
                                            </p:txEl>
                                          </p:spTgt>
                                        </p:tgtEl>
                                        <p:attrNameLst>
                                          <p:attrName>style.visibility</p:attrName>
                                        </p:attrNameLst>
                                      </p:cBhvr>
                                      <p:to>
                                        <p:strVal val="visible"/>
                                      </p:to>
                                    </p:set>
                                    <p:animEffect transition="in" filter="fade">
                                      <p:cBhvr>
                                        <p:cTn id="80" dur="1000"/>
                                        <p:tgtEl>
                                          <p:spTgt spid="21">
                                            <p:txEl>
                                              <p:pRg st="18" end="18"/>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1">
                                            <p:txEl>
                                              <p:pRg st="19" end="19"/>
                                            </p:txEl>
                                          </p:spTgt>
                                        </p:tgtEl>
                                        <p:attrNameLst>
                                          <p:attrName>style.visibility</p:attrName>
                                        </p:attrNameLst>
                                      </p:cBhvr>
                                      <p:to>
                                        <p:strVal val="visible"/>
                                      </p:to>
                                    </p:set>
                                    <p:animEffect transition="in" filter="fade">
                                      <p:cBhvr>
                                        <p:cTn id="85" dur="1000"/>
                                        <p:tgtEl>
                                          <p:spTgt spid="21">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TAG_BACKING_FORM_KEY" val="658650-c:\1dateien\1bufa\1praesent\absturzsicherungen_quiz_präs.pptx"/>
  <p:tag name="ARTICULATE_PRESENTER_VERSION" val="8"/>
  <p:tag name="ARTICULATE_PRESENTATION_ID" val="153472"/>
  <p:tag name="ARTICULATE_PROJECT_OPEN" val="0"/>
  <p:tag name="ARTICULATE_SLIDE_COUNT" val="3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6713</Words>
  <Application>Microsoft Office PowerPoint</Application>
  <PresentationFormat>Bildschirmpräsentation (16:9)</PresentationFormat>
  <Paragraphs>1018</Paragraphs>
  <Slides>62</Slides>
  <Notes>42</Notes>
  <HiddenSlides>1</HiddenSlides>
  <MMClips>0</MMClips>
  <ScaleCrop>false</ScaleCrop>
  <HeadingPairs>
    <vt:vector size="8" baseType="variant">
      <vt:variant>
        <vt:lpstr>Verwendete Schriftarten</vt:lpstr>
      </vt:variant>
      <vt:variant>
        <vt:i4>3</vt:i4>
      </vt:variant>
      <vt:variant>
        <vt:lpstr>Design</vt:lpstr>
      </vt:variant>
      <vt:variant>
        <vt:i4>1</vt:i4>
      </vt:variant>
      <vt:variant>
        <vt:lpstr>Folientitel</vt:lpstr>
      </vt:variant>
      <vt:variant>
        <vt:i4>62</vt:i4>
      </vt:variant>
      <vt:variant>
        <vt:lpstr>Zielgruppenorientierte Präsentationen</vt:lpstr>
      </vt:variant>
      <vt:variant>
        <vt:i4>2</vt:i4>
      </vt:variant>
    </vt:vector>
  </HeadingPairs>
  <TitlesOfParts>
    <vt:vector size="68" baseType="lpstr">
      <vt:lpstr>Arial</vt:lpstr>
      <vt:lpstr>Calibri</vt:lpstr>
      <vt:lpstr>Symbol</vt:lpstr>
      <vt:lpstr>Standarddesign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Vortrag</vt:lpstr>
      <vt:lpstr>Ausdruck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Bundesbildungszentrum Zimmerer- u. Ausbaugewerbe</dc:creator>
  <cp:lastModifiedBy>Rolando Laube</cp:lastModifiedBy>
  <cp:revision>687</cp:revision>
  <dcterms:created xsi:type="dcterms:W3CDTF">2008-10-29T15:27:24Z</dcterms:created>
  <dcterms:modified xsi:type="dcterms:W3CDTF">2020-07-22T06:33:41Z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Absturzsicherungen_Quiz_Präs</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D7317030-039F-4746-8915-1ACC137BD651</vt:lpwstr>
  </property>
  <property fmtid="{D5CDD505-2E9C-101B-9397-08002B2CF9AE}" pid="6" name="ArticulateProjectFull">
    <vt:lpwstr>C:\1Dateien\1BUFA\1Praesent\Absturzsicherungen_BuBiZA.ppta</vt:lpwstr>
  </property>
</Properties>
</file>